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7" r:id="rId4"/>
  </p:sldMasterIdLst>
  <p:notesMasterIdLst>
    <p:notesMasterId r:id="rId31"/>
  </p:notesMasterIdLst>
  <p:handoutMasterIdLst>
    <p:handoutMasterId r:id="rId32"/>
  </p:handoutMasterIdLst>
  <p:sldIdLst>
    <p:sldId id="258" r:id="rId5"/>
    <p:sldId id="318" r:id="rId6"/>
    <p:sldId id="381" r:id="rId7"/>
    <p:sldId id="382" r:id="rId8"/>
    <p:sldId id="386" r:id="rId9"/>
    <p:sldId id="387" r:id="rId10"/>
    <p:sldId id="383" r:id="rId11"/>
    <p:sldId id="328" r:id="rId12"/>
    <p:sldId id="350" r:id="rId13"/>
    <p:sldId id="388" r:id="rId14"/>
    <p:sldId id="385" r:id="rId15"/>
    <p:sldId id="384" r:id="rId16"/>
    <p:sldId id="406" r:id="rId17"/>
    <p:sldId id="390" r:id="rId18"/>
    <p:sldId id="389" r:id="rId19"/>
    <p:sldId id="407" r:id="rId20"/>
    <p:sldId id="408" r:id="rId21"/>
    <p:sldId id="394" r:id="rId22"/>
    <p:sldId id="395" r:id="rId23"/>
    <p:sldId id="396" r:id="rId24"/>
    <p:sldId id="397" r:id="rId25"/>
    <p:sldId id="398" r:id="rId26"/>
    <p:sldId id="404" r:id="rId27"/>
    <p:sldId id="405" r:id="rId28"/>
    <p:sldId id="403" r:id="rId29"/>
    <p:sldId id="401" r:id="rId30"/>
  </p:sldIdLst>
  <p:sldSz cx="138176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D769428B-BBDC-6546-B730-D0A3338B67FB}">
          <p14:sldIdLst>
            <p14:sldId id="258"/>
          </p14:sldIdLst>
        </p14:section>
        <p14:section name="Slide Options" id="{1DD7BAFA-48DC-4D50-92F2-63134A98D53B}">
          <p14:sldIdLst>
            <p14:sldId id="318"/>
            <p14:sldId id="381"/>
            <p14:sldId id="382"/>
            <p14:sldId id="386"/>
            <p14:sldId id="387"/>
            <p14:sldId id="383"/>
            <p14:sldId id="328"/>
            <p14:sldId id="350"/>
            <p14:sldId id="388"/>
            <p14:sldId id="385"/>
            <p14:sldId id="384"/>
            <p14:sldId id="406"/>
            <p14:sldId id="390"/>
            <p14:sldId id="389"/>
            <p14:sldId id="407"/>
            <p14:sldId id="408"/>
            <p14:sldId id="394"/>
            <p14:sldId id="395"/>
            <p14:sldId id="396"/>
            <p14:sldId id="397"/>
            <p14:sldId id="398"/>
            <p14:sldId id="404"/>
            <p14:sldId id="405"/>
            <p14:sldId id="403"/>
            <p14:sldId id="401"/>
          </p14:sldIdLst>
        </p14:section>
      </p14:sectionLst>
    </p:ext>
    <p:ext uri="{EFAFB233-063F-42B5-8137-9DF3F51BA10A}">
      <p15:sldGuideLst xmlns:p15="http://schemas.microsoft.com/office/powerpoint/2012/main">
        <p15:guide id="1" orient="horz" pos="2352" userDrawn="1">
          <p15:clr>
            <a:srgbClr val="A4A3A4"/>
          </p15:clr>
        </p15:guide>
        <p15:guide id="2" pos="4352" userDrawn="1">
          <p15:clr>
            <a:srgbClr val="A4A3A4"/>
          </p15:clr>
        </p15:guide>
        <p15:guide id="3" orient="horz" pos="1824" userDrawn="1">
          <p15:clr>
            <a:srgbClr val="A4A3A4"/>
          </p15:clr>
        </p15:guide>
        <p15:guide id="4" orient="horz" pos="23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D89"/>
    <a:srgbClr val="203D7A"/>
    <a:srgbClr val="000000"/>
    <a:srgbClr val="D55320"/>
    <a:srgbClr val="003E7F"/>
    <a:srgbClr val="0048A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1090CD-AA37-4A92-A567-3A722B44BFAA}" v="207" dt="2019-07-29T02:08:17.7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84" autoAdjust="0"/>
    <p:restoredTop sz="92761" autoAdjust="0"/>
  </p:normalViewPr>
  <p:slideViewPr>
    <p:cSldViewPr snapToGrid="0" snapToObjects="1">
      <p:cViewPr varScale="1">
        <p:scale>
          <a:sx n="70" d="100"/>
          <a:sy n="70" d="100"/>
        </p:scale>
        <p:origin x="1157" y="62"/>
      </p:cViewPr>
      <p:guideLst>
        <p:guide orient="horz" pos="2352"/>
        <p:guide pos="4352"/>
        <p:guide orient="horz" pos="1824"/>
        <p:guide orient="horz" pos="2304"/>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5" d="100"/>
          <a:sy n="55" d="100"/>
        </p:scale>
        <p:origin x="3005"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C831F1-4A1A-9046-BB96-40FE06F7D5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F587160-D1CE-D440-96EA-27ACFF3D70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1C595D-0E85-834F-A9D0-56C95D37F945}" type="datetime1">
              <a:rPr lang="en-US" smtClean="0"/>
              <a:t>12/2/2020</a:t>
            </a:fld>
            <a:endParaRPr lang="en-US"/>
          </a:p>
        </p:txBody>
      </p:sp>
      <p:sp>
        <p:nvSpPr>
          <p:cNvPr id="4" name="Footer Placeholder 3">
            <a:extLst>
              <a:ext uri="{FF2B5EF4-FFF2-40B4-BE49-F238E27FC236}">
                <a16:creationId xmlns:a16="http://schemas.microsoft.com/office/drawing/2014/main" id="{11050E3E-220C-D14B-A539-BE976F95A8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#AgeAction2019  |  ageaction.org  |  © 2019 National Council on Aging</a:t>
            </a:r>
          </a:p>
          <a:p>
            <a:r>
              <a:rPr lang="en-US"/>
              <a:t>
</a:t>
            </a:r>
          </a:p>
        </p:txBody>
      </p:sp>
      <p:sp>
        <p:nvSpPr>
          <p:cNvPr id="5" name="Slide Number Placeholder 4">
            <a:extLst>
              <a:ext uri="{FF2B5EF4-FFF2-40B4-BE49-F238E27FC236}">
                <a16:creationId xmlns:a16="http://schemas.microsoft.com/office/drawing/2014/main" id="{B0CD33EB-1234-E748-A49E-174CB7D6F2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AEFA3C-107A-4B4A-850A-8B22D8DC2FB0}" type="slidenum">
              <a:rPr lang="en-US" smtClean="0"/>
              <a:t>‹#›</a:t>
            </a:fld>
            <a:endParaRPr lang="en-US"/>
          </a:p>
        </p:txBody>
      </p:sp>
    </p:spTree>
    <p:extLst>
      <p:ext uri="{BB962C8B-B14F-4D97-AF65-F5344CB8AC3E}">
        <p14:creationId xmlns:p14="http://schemas.microsoft.com/office/powerpoint/2010/main" val="117560397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DB8CA-D3AC-294A-BF0C-DA74C68B0A12}" type="datetime1">
              <a:rPr lang="en-US" smtClean="0"/>
              <a:t>12/2/2020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E2BAD-38AF-A34C-87FB-518E07AE052B}" type="slidenum">
              <a:rPr lang="en-US" smtClean="0"/>
              <a:t>‹#›</a:t>
            </a:fld>
            <a:endParaRPr lang="en-US"/>
          </a:p>
        </p:txBody>
      </p:sp>
    </p:spTree>
    <p:extLst>
      <p:ext uri="{BB962C8B-B14F-4D97-AF65-F5344CB8AC3E}">
        <p14:creationId xmlns:p14="http://schemas.microsoft.com/office/powerpoint/2010/main" val="1493283880"/>
      </p:ext>
    </p:extLst>
  </p:cSld>
  <p:clrMap bg1="lt1" tx1="dk1" bg2="lt2" tx2="dk2" accent1="accent1" accent2="accent2" accent3="accent3" accent4="accent4" accent5="accent5" accent6="accent6" hlink="hlink" folHlink="folHlink"/>
  <p:hf/>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60-64: Out of 19.4 million ages 60-64, 11.69 are economically insecure. </a:t>
            </a:r>
          </a:p>
          <a:p>
            <a:r>
              <a:rPr lang="en-US" dirty="0"/>
              <a:t>65+: Out of 47.8 million, 34.41</a:t>
            </a:r>
          </a:p>
        </p:txBody>
      </p:sp>
      <p:sp>
        <p:nvSpPr>
          <p:cNvPr id="4" name="Slide Number Placeholder 3"/>
          <p:cNvSpPr>
            <a:spLocks noGrp="1"/>
          </p:cNvSpPr>
          <p:nvPr>
            <p:ph type="sldNum" sz="quarter" idx="5"/>
          </p:nvPr>
        </p:nvSpPr>
        <p:spPr/>
        <p:txBody>
          <a:bodyPr/>
          <a:lstStyle/>
          <a:p>
            <a:fld id="{5DADA8AD-698D-444A-82A1-27588ABEAAD4}" type="slidenum">
              <a:rPr lang="en-US" smtClean="0"/>
              <a:pPr/>
              <a:t>5</a:t>
            </a:fld>
            <a:endParaRPr lang="en-US" dirty="0"/>
          </a:p>
        </p:txBody>
      </p:sp>
    </p:spTree>
    <p:extLst>
      <p:ext uri="{BB962C8B-B14F-4D97-AF65-F5344CB8AC3E}">
        <p14:creationId xmlns:p14="http://schemas.microsoft.com/office/powerpoint/2010/main" val="2996510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6020" name="Slide Number Placeholder 3"/>
          <p:cNvSpPr>
            <a:spLocks noGrp="1"/>
          </p:cNvSpPr>
          <p:nvPr>
            <p:ph type="sldNum" sz="quarter" idx="5"/>
          </p:nvPr>
        </p:nvSpPr>
        <p:spPr/>
        <p:txBody>
          <a:bodyPr/>
          <a:lstStyle>
            <a:lvl1pPr defTabSz="922250" eaLnBrk="0" hangingPunct="0">
              <a:defRPr>
                <a:solidFill>
                  <a:schemeClr val="tx1"/>
                </a:solidFill>
                <a:latin typeface="Arial" panose="020B0604020202020204" pitchFamily="34" charset="0"/>
              </a:defRPr>
            </a:lvl1pPr>
            <a:lvl2pPr marL="750631" indent="-288704" defTabSz="922250" eaLnBrk="0" hangingPunct="0">
              <a:defRPr>
                <a:solidFill>
                  <a:schemeClr val="tx1"/>
                </a:solidFill>
                <a:latin typeface="Arial" panose="020B0604020202020204" pitchFamily="34" charset="0"/>
              </a:defRPr>
            </a:lvl2pPr>
            <a:lvl3pPr marL="1154817" indent="-230963" defTabSz="922250" eaLnBrk="0" hangingPunct="0">
              <a:defRPr>
                <a:solidFill>
                  <a:schemeClr val="tx1"/>
                </a:solidFill>
                <a:latin typeface="Arial" panose="020B0604020202020204" pitchFamily="34" charset="0"/>
              </a:defRPr>
            </a:lvl3pPr>
            <a:lvl4pPr marL="1616744" indent="-230963" defTabSz="922250" eaLnBrk="0" hangingPunct="0">
              <a:defRPr>
                <a:solidFill>
                  <a:schemeClr val="tx1"/>
                </a:solidFill>
                <a:latin typeface="Arial" panose="020B0604020202020204" pitchFamily="34" charset="0"/>
              </a:defRPr>
            </a:lvl4pPr>
            <a:lvl5pPr marL="2078671" indent="-230963" defTabSz="922250" eaLnBrk="0" hangingPunct="0">
              <a:defRPr>
                <a:solidFill>
                  <a:schemeClr val="tx1"/>
                </a:solidFill>
                <a:latin typeface="Arial" panose="020B0604020202020204" pitchFamily="34" charset="0"/>
              </a:defRPr>
            </a:lvl5pPr>
            <a:lvl6pPr marL="2540597" indent="-230963" defTabSz="922250" eaLnBrk="0" fontAlgn="base" hangingPunct="0">
              <a:spcBef>
                <a:spcPct val="0"/>
              </a:spcBef>
              <a:spcAft>
                <a:spcPct val="0"/>
              </a:spcAft>
              <a:defRPr>
                <a:solidFill>
                  <a:schemeClr val="tx1"/>
                </a:solidFill>
                <a:latin typeface="Arial" panose="020B0604020202020204" pitchFamily="34" charset="0"/>
              </a:defRPr>
            </a:lvl6pPr>
            <a:lvl7pPr marL="3002524" indent="-230963" defTabSz="922250" eaLnBrk="0" fontAlgn="base" hangingPunct="0">
              <a:spcBef>
                <a:spcPct val="0"/>
              </a:spcBef>
              <a:spcAft>
                <a:spcPct val="0"/>
              </a:spcAft>
              <a:defRPr>
                <a:solidFill>
                  <a:schemeClr val="tx1"/>
                </a:solidFill>
                <a:latin typeface="Arial" panose="020B0604020202020204" pitchFamily="34" charset="0"/>
              </a:defRPr>
            </a:lvl7pPr>
            <a:lvl8pPr marL="3464451" indent="-230963" defTabSz="922250" eaLnBrk="0" fontAlgn="base" hangingPunct="0">
              <a:spcBef>
                <a:spcPct val="0"/>
              </a:spcBef>
              <a:spcAft>
                <a:spcPct val="0"/>
              </a:spcAft>
              <a:defRPr>
                <a:solidFill>
                  <a:schemeClr val="tx1"/>
                </a:solidFill>
                <a:latin typeface="Arial" panose="020B0604020202020204" pitchFamily="34" charset="0"/>
              </a:defRPr>
            </a:lvl8pPr>
            <a:lvl9pPr marL="3926378" indent="-230963" defTabSz="92225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22250" eaLnBrk="1" fontAlgn="auto" latinLnBrk="0" hangingPunct="1">
              <a:lnSpc>
                <a:spcPct val="100000"/>
              </a:lnSpc>
              <a:spcBef>
                <a:spcPts val="0"/>
              </a:spcBef>
              <a:spcAft>
                <a:spcPts val="0"/>
              </a:spcAft>
              <a:buClrTx/>
              <a:buSzTx/>
              <a:buFontTx/>
              <a:buNone/>
              <a:tabLst/>
              <a:defRPr/>
            </a:pPr>
            <a:fld id="{8176EFC3-357E-4816-B9AB-65F7CD9858AA}" type="slidenum">
              <a:rPr kumimoji="0" lang="en-US" altLang="en-US" sz="1800" b="0" i="0" u="none" strike="noStrike" kern="0" cap="none" spc="0" normalizeH="0" baseline="0" noProof="0">
                <a:ln>
                  <a:noFill/>
                </a:ln>
                <a:solidFill>
                  <a:schemeClr val="tx1"/>
                </a:solidFill>
                <a:effectLst/>
                <a:uLnTx/>
                <a:uFillTx/>
                <a:latin typeface="Calibri" panose="020F0502020204030204" pitchFamily="34" charset="0"/>
              </a:rPr>
              <a:pPr marL="0" marR="0" lvl="0" indent="0" defTabSz="922250" eaLnBrk="1" fontAlgn="auto" latinLnBrk="0" hangingPunct="1">
                <a:lnSpc>
                  <a:spcPct val="100000"/>
                </a:lnSpc>
                <a:spcBef>
                  <a:spcPts val="0"/>
                </a:spcBef>
                <a:spcAft>
                  <a:spcPts val="0"/>
                </a:spcAft>
                <a:buClrTx/>
                <a:buSzTx/>
                <a:buFontTx/>
                <a:buNone/>
                <a:tabLst/>
                <a:defRPr/>
              </a:pPr>
              <a:t>9</a:t>
            </a:fld>
            <a:endParaRPr kumimoji="0" lang="en-US" altLang="en-US" sz="1800" b="0" i="0" u="none" strike="noStrike" kern="0" cap="none" spc="0" normalizeH="0" baseline="0" noProof="0">
              <a:ln>
                <a:noFill/>
              </a:ln>
              <a:solidFill>
                <a:schemeClr val="tx1"/>
              </a:solidFill>
              <a:effectLst/>
              <a:uLnTx/>
              <a:uFillTx/>
              <a:latin typeface="Calibri" panose="020F0502020204030204" pitchFamily="34" charset="0"/>
            </a:endParaRPr>
          </a:p>
        </p:txBody>
      </p:sp>
    </p:spTree>
    <p:extLst>
      <p:ext uri="{BB962C8B-B14F-4D97-AF65-F5344CB8AC3E}">
        <p14:creationId xmlns:p14="http://schemas.microsoft.com/office/powerpoint/2010/main" val="2837497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12/2/2020</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19</a:t>
            </a:fld>
            <a:endParaRPr lang="en-US"/>
          </a:p>
        </p:txBody>
      </p:sp>
    </p:spTree>
    <p:extLst>
      <p:ext uri="{BB962C8B-B14F-4D97-AF65-F5344CB8AC3E}">
        <p14:creationId xmlns:p14="http://schemas.microsoft.com/office/powerpoint/2010/main" val="418835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12/2/2020</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26</a:t>
            </a:fld>
            <a:endParaRPr lang="en-US"/>
          </a:p>
        </p:txBody>
      </p:sp>
    </p:spTree>
    <p:extLst>
      <p:ext uri="{BB962C8B-B14F-4D97-AF65-F5344CB8AC3E}">
        <p14:creationId xmlns:p14="http://schemas.microsoft.com/office/powerpoint/2010/main" val="3294608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BE5D86-44B3-9545-8AD1-EEBA5F1F906B}"/>
              </a:ext>
            </a:extLst>
          </p:cNvPr>
          <p:cNvPicPr>
            <a:picLocks noChangeAspect="1"/>
          </p:cNvPicPr>
          <p:nvPr userDrawn="1"/>
        </p:nvPicPr>
        <p:blipFill>
          <a:blip r:embed="rId2"/>
          <a:stretch>
            <a:fillRect/>
          </a:stretch>
        </p:blipFill>
        <p:spPr>
          <a:xfrm>
            <a:off x="551030" y="439838"/>
            <a:ext cx="12715539" cy="1579173"/>
          </a:xfrm>
          <a:prstGeom prst="rect">
            <a:avLst/>
          </a:prstGeom>
        </p:spPr>
      </p:pic>
      <p:sp>
        <p:nvSpPr>
          <p:cNvPr id="2" name="Title 1"/>
          <p:cNvSpPr>
            <a:spLocks noGrp="1"/>
          </p:cNvSpPr>
          <p:nvPr>
            <p:ph type="title"/>
          </p:nvPr>
        </p:nvSpPr>
        <p:spPr>
          <a:xfrm>
            <a:off x="949124" y="601884"/>
            <a:ext cx="11933500" cy="1417127"/>
          </a:xfrm>
          <a:prstGeom prst="rect">
            <a:avLst/>
          </a:prstGeom>
        </p:spPr>
        <p:txBody>
          <a:bodyPr>
            <a:normAutofit/>
          </a:bodyPr>
          <a:lstStyle>
            <a:lvl1pPr>
              <a:defRPr sz="4000">
                <a:solidFill>
                  <a:srgbClr val="003E7F"/>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221047D2-6BB7-414E-A761-D7E75F8840B3}"/>
              </a:ext>
            </a:extLst>
          </p:cNvPr>
          <p:cNvSpPr>
            <a:spLocks noGrp="1"/>
          </p:cNvSpPr>
          <p:nvPr>
            <p:ph type="pic" sz="quarter" idx="13"/>
          </p:nvPr>
        </p:nvSpPr>
        <p:spPr>
          <a:xfrm>
            <a:off x="2280213" y="2523282"/>
            <a:ext cx="10986356" cy="4224760"/>
          </a:xfrm>
        </p:spPr>
        <p:txBody>
          <a:bodyPr/>
          <a:lstStyle/>
          <a:p>
            <a:endParaRPr lang="en-US" dirty="0"/>
          </a:p>
        </p:txBody>
      </p:sp>
      <p:sp>
        <p:nvSpPr>
          <p:cNvPr id="11" name="Slide Number Placeholder 12">
            <a:extLst>
              <a:ext uri="{FF2B5EF4-FFF2-40B4-BE49-F238E27FC236}">
                <a16:creationId xmlns:a16="http://schemas.microsoft.com/office/drawing/2014/main" id="{1DE6531D-12D5-064E-9087-B8255A9EB2CC}"/>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312736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673" y="123703"/>
            <a:ext cx="13169111" cy="963282"/>
          </a:xfrm>
          <a:prstGeom prst="rect">
            <a:avLst/>
          </a:prstGeom>
        </p:spPr>
        <p:txBody>
          <a:bodyPr vert="horz">
            <a:normAutofit/>
          </a:bodyPr>
          <a:lstStyle>
            <a:lvl1pPr algn="l">
              <a:defRPr sz="4836" b="1" i="0">
                <a:solidFill>
                  <a:schemeClr val="tx2"/>
                </a:solidFill>
                <a:latin typeface="Arial" panose="020B0604020202020204" pitchFamily="34" charset="0"/>
                <a:cs typeface="Arial" panose="020B0604020202020204" pitchFamily="34" charset="0"/>
              </a:defRPr>
            </a:lvl1pPr>
          </a:lstStyle>
          <a:p>
            <a:r>
              <a:rPr lang="en-US" dirty="0"/>
              <a:t>Title of Slide</a:t>
            </a:r>
          </a:p>
        </p:txBody>
      </p:sp>
      <p:sp>
        <p:nvSpPr>
          <p:cNvPr id="7" name="Text Placeholder 6"/>
          <p:cNvSpPr>
            <a:spLocks noGrp="1"/>
          </p:cNvSpPr>
          <p:nvPr>
            <p:ph type="body" sz="quarter" idx="10"/>
          </p:nvPr>
        </p:nvSpPr>
        <p:spPr>
          <a:xfrm>
            <a:off x="518164" y="1340880"/>
            <a:ext cx="13168619" cy="5893874"/>
          </a:xfrm>
          <a:prstGeom prst="rect">
            <a:avLst/>
          </a:prstGeom>
        </p:spPr>
        <p:txBody>
          <a:bodyPr vert="horz">
            <a:normAutofit/>
          </a:bodyPr>
          <a:lstStyle>
            <a:lvl1pPr marL="518129" indent="-518129">
              <a:buClr>
                <a:schemeClr val="tx2"/>
              </a:buClr>
              <a:buFont typeface="Arial" panose="020B0604020202020204" pitchFamily="34" charset="0"/>
              <a:buChar char="•"/>
              <a:defRPr sz="5440" b="0" i="0">
                <a:solidFill>
                  <a:schemeClr val="tx2"/>
                </a:solidFill>
                <a:latin typeface="Arial" panose="020B0604020202020204" pitchFamily="34" charset="0"/>
                <a:cs typeface="Arial" panose="020B0604020202020204" pitchFamily="34" charset="0"/>
              </a:defRPr>
            </a:lvl1pPr>
            <a:lvl2pPr marL="1122616" indent="-431777">
              <a:buClr>
                <a:schemeClr val="tx2"/>
              </a:buClr>
              <a:buSzPct val="60000"/>
              <a:buFont typeface="Courier New" panose="02070309020205020404" pitchFamily="49" charset="0"/>
              <a:buChar char="o"/>
              <a:defRPr sz="4836" b="0" i="0">
                <a:solidFill>
                  <a:schemeClr val="tx2"/>
                </a:solidFill>
                <a:latin typeface="Arial" panose="020B0604020202020204" pitchFamily="34" charset="0"/>
                <a:cs typeface="Arial" panose="020B0604020202020204" pitchFamily="34" charset="0"/>
              </a:defRPr>
            </a:lvl2pPr>
            <a:lvl3pPr marL="1899812" indent="-518129">
              <a:buClr>
                <a:schemeClr val="tx2"/>
              </a:buClr>
              <a:buFont typeface="Wingdings" panose="05000000000000000000" pitchFamily="2" charset="2"/>
              <a:buChar char="§"/>
              <a:defRPr sz="4231" b="0" i="0">
                <a:solidFill>
                  <a:schemeClr val="tx2"/>
                </a:solidFill>
                <a:latin typeface="Arial" panose="020B0604020202020204" pitchFamily="34" charset="0"/>
                <a:cs typeface="Arial" panose="020B0604020202020204" pitchFamily="34" charset="0"/>
              </a:defRPr>
            </a:lvl3pPr>
            <a:lvl4pPr marL="2417941" indent="-345421">
              <a:buClr>
                <a:schemeClr val="tx2"/>
              </a:buClr>
              <a:buSzPct val="80000"/>
              <a:buFont typeface="Arial" panose="020B0604020202020204" pitchFamily="34" charset="0"/>
              <a:buChar char="□"/>
              <a:defRPr sz="3627" b="0" i="0">
                <a:solidFill>
                  <a:schemeClr val="tx2"/>
                </a:solidFill>
                <a:latin typeface="Arial" panose="020B0604020202020204" pitchFamily="34" charset="0"/>
                <a:cs typeface="Arial" panose="020B0604020202020204" pitchFamily="34" charset="0"/>
              </a:defRPr>
            </a:lvl4pPr>
            <a:lvl5pPr>
              <a:buClr>
                <a:schemeClr val="tx2"/>
              </a:buClr>
              <a:defRPr sz="3022" b="0" i="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9266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17673" y="123704"/>
            <a:ext cx="13177286" cy="954070"/>
          </a:xfrm>
          <a:prstGeom prst="rect">
            <a:avLst/>
          </a:prstGeom>
        </p:spPr>
        <p:txBody>
          <a:bodyPr vert="horz">
            <a:normAutofit/>
          </a:bodyPr>
          <a:lstStyle>
            <a:lvl1pPr algn="l">
              <a:defRPr sz="4836" b="1" i="0">
                <a:solidFill>
                  <a:schemeClr val="tx2"/>
                </a:solidFill>
                <a:latin typeface="Arial" panose="020B0604020202020204" pitchFamily="34" charset="0"/>
                <a:cs typeface="Arial" panose="020B0604020202020204" pitchFamily="34" charset="0"/>
              </a:defRPr>
            </a:lvl1pPr>
          </a:lstStyle>
          <a:p>
            <a:r>
              <a:rPr lang="en-US" dirty="0"/>
              <a:t>Title of Slide</a:t>
            </a:r>
          </a:p>
        </p:txBody>
      </p:sp>
    </p:spTree>
    <p:extLst>
      <p:ext uri="{BB962C8B-B14F-4D97-AF65-F5344CB8AC3E}">
        <p14:creationId xmlns:p14="http://schemas.microsoft.com/office/powerpoint/2010/main" val="151958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D84A76-4686-9045-BFFD-50CBB78FC8DC}"/>
              </a:ext>
            </a:extLst>
          </p:cNvPr>
          <p:cNvPicPr>
            <a:picLocks noChangeAspect="1"/>
          </p:cNvPicPr>
          <p:nvPr userDrawn="1"/>
        </p:nvPicPr>
        <p:blipFill>
          <a:blip r:embed="rId2"/>
          <a:stretch>
            <a:fillRect/>
          </a:stretch>
        </p:blipFill>
        <p:spPr>
          <a:xfrm>
            <a:off x="445234" y="4224759"/>
            <a:ext cx="12942484" cy="2118168"/>
          </a:xfrm>
          <a:prstGeom prst="rect">
            <a:avLst/>
          </a:prstGeom>
        </p:spPr>
      </p:pic>
      <p:sp>
        <p:nvSpPr>
          <p:cNvPr id="13" name="Text Placeholder 12">
            <a:extLst>
              <a:ext uri="{FF2B5EF4-FFF2-40B4-BE49-F238E27FC236}">
                <a16:creationId xmlns:a16="http://schemas.microsoft.com/office/drawing/2014/main" id="{B09A0EBD-AD99-DB49-9B00-E9FB2EEA5FA6}"/>
              </a:ext>
            </a:extLst>
          </p:cNvPr>
          <p:cNvSpPr>
            <a:spLocks noGrp="1"/>
          </p:cNvSpPr>
          <p:nvPr>
            <p:ph type="body" sz="quarter" idx="10" hasCustomPrompt="1"/>
          </p:nvPr>
        </p:nvSpPr>
        <p:spPr>
          <a:xfrm>
            <a:off x="2581155" y="6028084"/>
            <a:ext cx="8507392" cy="488465"/>
          </a:xfrm>
          <a:prstGeom prst="rect">
            <a:avLst/>
          </a:prstGeom>
        </p:spPr>
        <p:txBody>
          <a:bodyPr anchor="ctr"/>
          <a:lstStyle>
            <a:lvl1pPr marL="0" indent="0" algn="ctr">
              <a:buFontTx/>
              <a:buNone/>
              <a:defRPr sz="2115" b="1" i="0">
                <a:latin typeface="Helvetica" pitchFamily="2" charset="0"/>
                <a:cs typeface="Arial" panose="020B0604020202020204" pitchFamily="34" charset="0"/>
              </a:defRPr>
            </a:lvl1pPr>
            <a:lvl2pPr marL="690692" indent="0" algn="ctr">
              <a:buFontTx/>
              <a:buNone/>
              <a:defRPr sz="1813"/>
            </a:lvl2pPr>
            <a:lvl3pPr marL="1381383" indent="0" algn="ctr">
              <a:buFontTx/>
              <a:buNone/>
              <a:defRPr sz="1813"/>
            </a:lvl3pPr>
            <a:lvl4pPr marL="2072075" indent="0" algn="ctr">
              <a:buFontTx/>
              <a:buNone/>
              <a:defRPr sz="1813"/>
            </a:lvl4pPr>
            <a:lvl5pPr marL="2762768" indent="0" algn="ctr">
              <a:buFontTx/>
              <a:buNone/>
              <a:defRPr sz="1813"/>
            </a:lvl5pPr>
          </a:lstStyle>
          <a:p>
            <a:pPr lvl="0"/>
            <a:r>
              <a:rPr lang="en-US" dirty="0"/>
              <a:t>Presenter    |   Date</a:t>
            </a:r>
          </a:p>
        </p:txBody>
      </p:sp>
      <p:sp>
        <p:nvSpPr>
          <p:cNvPr id="8" name="Picture Placeholder 7">
            <a:extLst>
              <a:ext uri="{FF2B5EF4-FFF2-40B4-BE49-F238E27FC236}">
                <a16:creationId xmlns:a16="http://schemas.microsoft.com/office/drawing/2014/main" id="{6EB31438-3383-4844-B4D9-96D18D0DFC6C}"/>
              </a:ext>
            </a:extLst>
          </p:cNvPr>
          <p:cNvSpPr>
            <a:spLocks noGrp="1"/>
          </p:cNvSpPr>
          <p:nvPr>
            <p:ph type="pic" sz="quarter" idx="13"/>
          </p:nvPr>
        </p:nvSpPr>
        <p:spPr>
          <a:xfrm>
            <a:off x="445234" y="368486"/>
            <a:ext cx="12942485" cy="3682651"/>
          </a:xfrm>
          <a:prstGeom prst="rect">
            <a:avLst/>
          </a:prstGeom>
          <a:solidFill>
            <a:srgbClr val="003E7F"/>
          </a:solidFill>
        </p:spPr>
        <p:txBody>
          <a:bodyPr/>
          <a:lstStyle>
            <a:lvl1pPr marL="0" indent="0">
              <a:buNone/>
              <a:defRPr>
                <a:solidFill>
                  <a:srgbClr val="203D7A"/>
                </a:solidFill>
              </a:defRPr>
            </a:lvl1pPr>
          </a:lstStyle>
          <a:p>
            <a:endParaRPr lang="en-US" dirty="0"/>
          </a:p>
        </p:txBody>
      </p:sp>
      <p:sp>
        <p:nvSpPr>
          <p:cNvPr id="9" name="Title 8">
            <a:extLst>
              <a:ext uri="{FF2B5EF4-FFF2-40B4-BE49-F238E27FC236}">
                <a16:creationId xmlns:a16="http://schemas.microsoft.com/office/drawing/2014/main" id="{AE943BFF-9BB8-E44D-85C8-1A879FBAB39D}"/>
              </a:ext>
            </a:extLst>
          </p:cNvPr>
          <p:cNvSpPr>
            <a:spLocks noGrp="1"/>
          </p:cNvSpPr>
          <p:nvPr>
            <p:ph type="title"/>
          </p:nvPr>
        </p:nvSpPr>
        <p:spPr>
          <a:xfrm>
            <a:off x="942284" y="4224759"/>
            <a:ext cx="11917680" cy="1803325"/>
          </a:xfrm>
          <a:prstGeom prst="rect">
            <a:avLst/>
          </a:prstGeom>
        </p:spPr>
        <p:txBody>
          <a:bodyPr>
            <a:normAutofit/>
          </a:bodyPr>
          <a:lstStyle>
            <a:lvl1pPr>
              <a:defRPr sz="3600">
                <a:solidFill>
                  <a:srgbClr val="003E7F"/>
                </a:solidFill>
              </a:defRPr>
            </a:lvl1pPr>
          </a:lstStyle>
          <a:p>
            <a:r>
              <a:rPr lang="en-US" dirty="0"/>
              <a:t>Click to edit Master title style</a:t>
            </a:r>
          </a:p>
        </p:txBody>
      </p:sp>
      <p:sp>
        <p:nvSpPr>
          <p:cNvPr id="7" name="Slide Number Placeholder 12">
            <a:extLst>
              <a:ext uri="{FF2B5EF4-FFF2-40B4-BE49-F238E27FC236}">
                <a16:creationId xmlns:a16="http://schemas.microsoft.com/office/drawing/2014/main" id="{A116DF68-BB4B-4446-BF60-109412491A33}"/>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204321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DD1F42-3D36-DC40-A64E-5E6C60BA86E2}"/>
              </a:ext>
            </a:extLst>
          </p:cNvPr>
          <p:cNvSpPr/>
          <p:nvPr userDrawn="1"/>
        </p:nvSpPr>
        <p:spPr>
          <a:xfrm>
            <a:off x="5" y="-19791"/>
            <a:ext cx="4207652" cy="67360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2"/>
          </a:p>
        </p:txBody>
      </p:sp>
      <p:pic>
        <p:nvPicPr>
          <p:cNvPr id="14" name="Picture 13">
            <a:extLst>
              <a:ext uri="{FF2B5EF4-FFF2-40B4-BE49-F238E27FC236}">
                <a16:creationId xmlns:a16="http://schemas.microsoft.com/office/drawing/2014/main" id="{1AC3C93B-B6A7-F14B-9254-A85162EBC5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9106" y="253341"/>
            <a:ext cx="8868212" cy="1784773"/>
          </a:xfrm>
          <a:prstGeom prst="rect">
            <a:avLst/>
          </a:prstGeom>
        </p:spPr>
      </p:pic>
      <p:sp>
        <p:nvSpPr>
          <p:cNvPr id="3" name="Content Placeholder 2"/>
          <p:cNvSpPr>
            <a:spLocks noGrp="1"/>
          </p:cNvSpPr>
          <p:nvPr>
            <p:ph idx="1" hasCustomPrompt="1"/>
          </p:nvPr>
        </p:nvSpPr>
        <p:spPr>
          <a:xfrm>
            <a:off x="4529105" y="2364465"/>
            <a:ext cx="8868211" cy="4351824"/>
          </a:xfrm>
          <a:prstGeom prst="rect">
            <a:avLst/>
          </a:prstGeom>
        </p:spPr>
        <p:txBody>
          <a:bodyPr>
            <a:normAutofit/>
          </a:bodyPr>
          <a:lstStyle>
            <a:lvl1pPr marL="86338" indent="-431681" algn="l">
              <a:lnSpc>
                <a:spcPts val="3050"/>
              </a:lnSpc>
              <a:spcBef>
                <a:spcPts val="0"/>
              </a:spcBef>
              <a:buClr>
                <a:srgbClr val="FFA900"/>
              </a:buClr>
              <a:buFont typeface="Helvetica" pitchFamily="2" charset="0"/>
              <a:buChar char="●"/>
              <a:defRPr sz="2198" b="0" i="0">
                <a:latin typeface="Helvetica" pitchFamily="2" charset="0"/>
                <a:cs typeface="Arial" panose="020B0604020202020204" pitchFamily="34" charset="0"/>
              </a:defRPr>
            </a:lvl1pPr>
            <a:lvl2pPr marL="690692" indent="0" algn="l">
              <a:buFontTx/>
              <a:buNone/>
              <a:defRPr sz="1813" b="0" i="0">
                <a:latin typeface="Arial" panose="020B0604020202020204" pitchFamily="34" charset="0"/>
                <a:cs typeface="Arial" panose="020B0604020202020204" pitchFamily="34" charset="0"/>
              </a:defRPr>
            </a:lvl2pPr>
            <a:lvl3pPr marL="1381383" indent="0" algn="l">
              <a:buFontTx/>
              <a:buNone/>
              <a:defRPr sz="1813" b="0" i="0">
                <a:latin typeface="Arial" panose="020B0604020202020204" pitchFamily="34" charset="0"/>
                <a:cs typeface="Arial" panose="020B0604020202020204" pitchFamily="34" charset="0"/>
              </a:defRPr>
            </a:lvl3pPr>
            <a:lvl4pPr marL="2072075" indent="0" algn="l">
              <a:buFontTx/>
              <a:buNone/>
              <a:defRPr sz="1813" b="0" i="0">
                <a:latin typeface="Arial" panose="020B0604020202020204" pitchFamily="34" charset="0"/>
                <a:cs typeface="Arial" panose="020B0604020202020204" pitchFamily="34" charset="0"/>
              </a:defRPr>
            </a:lvl4pPr>
            <a:lvl5pPr marL="2762768" indent="0" algn="l">
              <a:buFontTx/>
              <a:buNone/>
              <a:defRPr sz="1813" b="0" i="0">
                <a:latin typeface="Arial" panose="020B0604020202020204" pitchFamily="34" charset="0"/>
                <a:cs typeface="Arial" panose="020B0604020202020204" pitchFamily="34" charset="0"/>
              </a:defRPr>
            </a:lvl5pPr>
          </a:lstStyle>
          <a:p>
            <a:pPr lvl="0"/>
            <a:r>
              <a:rPr lang="en-US" dirty="0"/>
              <a:t>Here you have a list of items</a:t>
            </a:r>
          </a:p>
          <a:p>
            <a:pPr lvl="0"/>
            <a:r>
              <a:rPr lang="en-US" dirty="0"/>
              <a:t>And some text</a:t>
            </a:r>
          </a:p>
          <a:p>
            <a:pPr lvl="0"/>
            <a:r>
              <a:rPr lang="en-US" dirty="0"/>
              <a:t>But remember not to overload your slides with content</a:t>
            </a:r>
          </a:p>
          <a:p>
            <a:pPr lvl="0"/>
            <a:r>
              <a:rPr lang="en-US" dirty="0"/>
              <a:t>Your audience will listen to you or read the content, </a:t>
            </a:r>
            <a:br>
              <a:rPr lang="en-US" dirty="0"/>
            </a:br>
            <a:r>
              <a:rPr lang="en-US" dirty="0"/>
              <a:t>but won’t do both.</a:t>
            </a:r>
          </a:p>
        </p:txBody>
      </p:sp>
      <p:sp>
        <p:nvSpPr>
          <p:cNvPr id="13" name="Subtitle 2">
            <a:extLst>
              <a:ext uri="{FF2B5EF4-FFF2-40B4-BE49-F238E27FC236}">
                <a16:creationId xmlns:a16="http://schemas.microsoft.com/office/drawing/2014/main" id="{31AA3527-FA62-3643-A32C-0DE752E78235}"/>
              </a:ext>
            </a:extLst>
          </p:cNvPr>
          <p:cNvSpPr>
            <a:spLocks noGrp="1"/>
          </p:cNvSpPr>
          <p:nvPr>
            <p:ph type="subTitle" idx="10" hasCustomPrompt="1"/>
          </p:nvPr>
        </p:nvSpPr>
        <p:spPr>
          <a:xfrm>
            <a:off x="4738093" y="449088"/>
            <a:ext cx="8462453" cy="1589025"/>
          </a:xfrm>
          <a:prstGeom prst="rect">
            <a:avLst/>
          </a:prstGeom>
        </p:spPr>
        <p:txBody>
          <a:bodyPr anchor="ctr">
            <a:normAutofit/>
          </a:bodyPr>
          <a:lstStyle>
            <a:lvl1pPr marL="0" indent="0" algn="ctr">
              <a:buNone/>
              <a:defRPr sz="4000" b="1" i="0">
                <a:solidFill>
                  <a:srgbClr val="003E7F"/>
                </a:solidFill>
                <a:latin typeface="Helvetica" pitchFamily="2" charset="0"/>
                <a:cs typeface="Arial" panose="020B0604020202020204" pitchFamily="34" charset="0"/>
              </a:defRPr>
            </a:lvl1pPr>
            <a:lvl2pPr marL="690692" indent="0" algn="ctr">
              <a:buNone/>
              <a:defRPr sz="3022"/>
            </a:lvl2pPr>
            <a:lvl3pPr marL="1381383" indent="0" algn="ctr">
              <a:buNone/>
              <a:defRPr sz="2720"/>
            </a:lvl3pPr>
            <a:lvl4pPr marL="2072075" indent="0" algn="ctr">
              <a:buNone/>
              <a:defRPr sz="2418"/>
            </a:lvl4pPr>
            <a:lvl5pPr marL="2762768" indent="0" algn="ctr">
              <a:buNone/>
              <a:defRPr sz="2418"/>
            </a:lvl5pPr>
            <a:lvl6pPr marL="3453458" indent="0" algn="ctr">
              <a:buNone/>
              <a:defRPr sz="2418"/>
            </a:lvl6pPr>
            <a:lvl7pPr marL="4144151" indent="0" algn="ctr">
              <a:buNone/>
              <a:defRPr sz="2418"/>
            </a:lvl7pPr>
            <a:lvl8pPr marL="4834843" indent="0" algn="ctr">
              <a:buNone/>
              <a:defRPr sz="2418"/>
            </a:lvl8pPr>
            <a:lvl9pPr marL="5525537" indent="0" algn="ctr">
              <a:buNone/>
              <a:defRPr sz="2418"/>
            </a:lvl9pPr>
          </a:lstStyle>
          <a:p>
            <a:r>
              <a:rPr lang="en-US" dirty="0"/>
              <a:t>Use chart to explain </a:t>
            </a:r>
            <a:br>
              <a:rPr lang="en-US" dirty="0"/>
            </a:br>
            <a:r>
              <a:rPr lang="en-US" dirty="0"/>
              <a:t>your ideas</a:t>
            </a:r>
          </a:p>
        </p:txBody>
      </p:sp>
      <p:sp>
        <p:nvSpPr>
          <p:cNvPr id="4" name="Chart Placeholder 3">
            <a:extLst>
              <a:ext uri="{FF2B5EF4-FFF2-40B4-BE49-F238E27FC236}">
                <a16:creationId xmlns:a16="http://schemas.microsoft.com/office/drawing/2014/main" id="{6666A88B-C6F0-BC4D-9F12-CFAFCC610570}"/>
              </a:ext>
            </a:extLst>
          </p:cNvPr>
          <p:cNvSpPr>
            <a:spLocks noGrp="1"/>
          </p:cNvSpPr>
          <p:nvPr>
            <p:ph type="chart" sz="quarter" idx="11"/>
          </p:nvPr>
        </p:nvSpPr>
        <p:spPr>
          <a:xfrm>
            <a:off x="300395" y="253343"/>
            <a:ext cx="3635715" cy="4872839"/>
          </a:xfrm>
          <a:prstGeom prst="rect">
            <a:avLst/>
          </a:prstGeom>
          <a:solidFill>
            <a:schemeClr val="bg1">
              <a:lumMod val="65000"/>
            </a:schemeClr>
          </a:solidFill>
          <a:ln w="19050">
            <a:solidFill>
              <a:schemeClr val="bg1">
                <a:lumMod val="95000"/>
              </a:schemeClr>
            </a:solidFill>
          </a:ln>
        </p:spPr>
        <p:txBody>
          <a:bodyPr anchor="ctr"/>
          <a:lstStyle>
            <a:lvl1pPr algn="ct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Slide Number Placeholder 12">
            <a:extLst>
              <a:ext uri="{FF2B5EF4-FFF2-40B4-BE49-F238E27FC236}">
                <a16:creationId xmlns:a16="http://schemas.microsoft.com/office/drawing/2014/main" id="{BBC0CF9B-D1BF-6940-9CB2-3A5BDAD07B23}"/>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515843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C2934AB-B0E1-4247-9E39-C63DEBC709F5}"/>
              </a:ext>
            </a:extLst>
          </p:cNvPr>
          <p:cNvSpPr/>
          <p:nvPr userDrawn="1"/>
        </p:nvSpPr>
        <p:spPr>
          <a:xfrm>
            <a:off x="1381760" y="1301159"/>
            <a:ext cx="10992668" cy="4962820"/>
          </a:xfrm>
          <a:prstGeom prst="rect">
            <a:avLst/>
          </a:prstGeom>
          <a:noFill/>
          <a:ln w="635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2">
              <a:solidFill>
                <a:srgbClr val="0048AA"/>
              </a:solidFill>
            </a:endParaRPr>
          </a:p>
        </p:txBody>
      </p:sp>
      <p:sp>
        <p:nvSpPr>
          <p:cNvPr id="3" name="Text Placeholder 2">
            <a:extLst>
              <a:ext uri="{FF2B5EF4-FFF2-40B4-BE49-F238E27FC236}">
                <a16:creationId xmlns:a16="http://schemas.microsoft.com/office/drawing/2014/main" id="{214642D2-EC25-F741-B326-3036018D8B6E}"/>
              </a:ext>
            </a:extLst>
          </p:cNvPr>
          <p:cNvSpPr>
            <a:spLocks noGrp="1"/>
          </p:cNvSpPr>
          <p:nvPr>
            <p:ph type="body" sz="quarter" idx="10" hasCustomPrompt="1"/>
          </p:nvPr>
        </p:nvSpPr>
        <p:spPr>
          <a:xfrm>
            <a:off x="1873057" y="2210822"/>
            <a:ext cx="10240376" cy="3684693"/>
          </a:xfrm>
          <a:prstGeom prst="rect">
            <a:avLst/>
          </a:prstGeom>
        </p:spPr>
        <p:txBody>
          <a:bodyPr/>
          <a:lstStyle>
            <a:lvl1pPr marL="0" marR="0" indent="0" algn="ctr" defTabSz="690692" rtl="0" eaLnBrk="1" fontAlgn="auto" latinLnBrk="0" hangingPunct="1">
              <a:lnSpc>
                <a:spcPct val="100000"/>
              </a:lnSpc>
              <a:spcBef>
                <a:spcPts val="0"/>
              </a:spcBef>
              <a:spcAft>
                <a:spcPts val="0"/>
              </a:spcAft>
              <a:buClrTx/>
              <a:buSzTx/>
              <a:buFontTx/>
              <a:buNone/>
              <a:tabLst/>
              <a:defRPr>
                <a:latin typeface="Helvetica" pitchFamily="2" charset="0"/>
              </a:defRPr>
            </a:lvl1pPr>
          </a:lstStyle>
          <a:p>
            <a:pPr marL="0" marR="0" lvl="0" indent="0" algn="ctr" defTabSz="690692" rtl="0" eaLnBrk="1" fontAlgn="auto" latinLnBrk="0" hangingPunct="1">
              <a:lnSpc>
                <a:spcPct val="100000"/>
              </a:lnSpc>
              <a:spcBef>
                <a:spcPts val="0"/>
              </a:spcBef>
              <a:spcAft>
                <a:spcPts val="0"/>
              </a:spcAft>
              <a:buClrTx/>
              <a:buSzTx/>
              <a:buFontTx/>
              <a:buNone/>
              <a:tabLst/>
              <a:defRPr/>
            </a:pPr>
            <a:r>
              <a:rPr lang="en-US" sz="3628" b="0" i="0" dirty="0">
                <a:latin typeface="Arial" panose="020B0604020202020204" pitchFamily="34" charset="0"/>
                <a:cs typeface="Arial" panose="020B0604020202020204" pitchFamily="34" charset="0"/>
              </a:rPr>
              <a:t>Insert your quotation here to start or </a:t>
            </a:r>
            <a:br>
              <a:rPr lang="en-US" sz="3628" b="0" i="0" dirty="0">
                <a:latin typeface="Arial" panose="020B0604020202020204" pitchFamily="34" charset="0"/>
                <a:cs typeface="Arial" panose="020B0604020202020204" pitchFamily="34" charset="0"/>
              </a:rPr>
            </a:br>
            <a:r>
              <a:rPr lang="en-US" sz="3628" b="0" i="0" dirty="0">
                <a:latin typeface="Arial" panose="020B0604020202020204" pitchFamily="34" charset="0"/>
                <a:cs typeface="Arial" panose="020B0604020202020204" pitchFamily="34" charset="0"/>
              </a:rPr>
              <a:t>to end your presentation</a:t>
            </a:r>
          </a:p>
          <a:p>
            <a:pPr marL="0" indent="0" algn="ctr">
              <a:buNone/>
            </a:pPr>
            <a:endParaRPr lang="en-US" sz="3628" i="1" dirty="0">
              <a:latin typeface="Adobe Garamond Pro" panose="02020502060506020403" pitchFamily="18" charset="77"/>
            </a:endParaRPr>
          </a:p>
          <a:p>
            <a:pPr marL="0" indent="0" algn="ctr">
              <a:buNone/>
            </a:pPr>
            <a:r>
              <a:rPr lang="en-US" sz="4231" i="1" dirty="0">
                <a:latin typeface="Adobe Garamond Pro" panose="02020502060506020403" pitchFamily="18" charset="77"/>
              </a:rPr>
              <a:t>“Quotations are commonly printed as a means </a:t>
            </a:r>
            <a:br>
              <a:rPr lang="en-US" sz="4231" i="1" dirty="0">
                <a:latin typeface="Adobe Garamond Pro" panose="02020502060506020403" pitchFamily="18" charset="77"/>
              </a:rPr>
            </a:br>
            <a:r>
              <a:rPr lang="en-US" sz="4231" i="1" dirty="0">
                <a:latin typeface="Adobe Garamond Pro" panose="02020502060506020403" pitchFamily="18" charset="77"/>
              </a:rPr>
              <a:t>of inspiration and to invoke philosophical </a:t>
            </a:r>
            <a:br>
              <a:rPr lang="en-US" sz="4231" i="1" dirty="0">
                <a:latin typeface="Adobe Garamond Pro" panose="02020502060506020403" pitchFamily="18" charset="77"/>
              </a:rPr>
            </a:br>
            <a:r>
              <a:rPr lang="en-US" sz="4231" i="1" dirty="0">
                <a:latin typeface="Adobe Garamond Pro" panose="02020502060506020403" pitchFamily="18" charset="77"/>
              </a:rPr>
              <a:t>thoughts from the reader.”</a:t>
            </a:r>
          </a:p>
        </p:txBody>
      </p:sp>
      <p:sp>
        <p:nvSpPr>
          <p:cNvPr id="8" name="TextBox 7">
            <a:extLst>
              <a:ext uri="{FF2B5EF4-FFF2-40B4-BE49-F238E27FC236}">
                <a16:creationId xmlns:a16="http://schemas.microsoft.com/office/drawing/2014/main" id="{2266DBF8-C56D-6348-BADD-17F133FC5153}"/>
              </a:ext>
            </a:extLst>
          </p:cNvPr>
          <p:cNvSpPr txBox="1"/>
          <p:nvPr userDrawn="1"/>
        </p:nvSpPr>
        <p:spPr>
          <a:xfrm>
            <a:off x="5785237" y="361261"/>
            <a:ext cx="559683" cy="1569660"/>
          </a:xfrm>
          <a:prstGeom prst="rect">
            <a:avLst/>
          </a:prstGeom>
          <a:noFill/>
        </p:spPr>
        <p:txBody>
          <a:bodyPr wrap="square" rtlCol="0" anchor="t">
            <a:spAutoFit/>
          </a:bodyPr>
          <a:lstStyle/>
          <a:p>
            <a:pPr algn="r"/>
            <a:r>
              <a:rPr lang="en-US" sz="9600" b="1" i="0" dirty="0">
                <a:solidFill>
                  <a:srgbClr val="FFC000"/>
                </a:solidFill>
                <a:latin typeface="Adobe Garamond Pro" panose="02020502060506020403" pitchFamily="18" charset="77"/>
              </a:rPr>
              <a:t>{</a:t>
            </a:r>
            <a:endParaRPr lang="en-US" sz="9600" b="1" i="0" dirty="0">
              <a:solidFill>
                <a:srgbClr val="FFC000"/>
              </a:solidFill>
            </a:endParaRPr>
          </a:p>
        </p:txBody>
      </p:sp>
      <p:sp>
        <p:nvSpPr>
          <p:cNvPr id="10" name="TextBox 9">
            <a:extLst>
              <a:ext uri="{FF2B5EF4-FFF2-40B4-BE49-F238E27FC236}">
                <a16:creationId xmlns:a16="http://schemas.microsoft.com/office/drawing/2014/main" id="{385655BB-7694-314A-8339-28D1C39A686E}"/>
              </a:ext>
            </a:extLst>
          </p:cNvPr>
          <p:cNvSpPr txBox="1"/>
          <p:nvPr userDrawn="1"/>
        </p:nvSpPr>
        <p:spPr>
          <a:xfrm>
            <a:off x="7383451" y="361261"/>
            <a:ext cx="620201" cy="1569660"/>
          </a:xfrm>
          <a:prstGeom prst="rect">
            <a:avLst/>
          </a:prstGeom>
          <a:noFill/>
        </p:spPr>
        <p:txBody>
          <a:bodyPr wrap="square" rtlCol="0" anchor="t">
            <a:spAutoFit/>
          </a:bodyPr>
          <a:lstStyle/>
          <a:p>
            <a:pPr algn="l"/>
            <a:r>
              <a:rPr lang="en-US" sz="9600" b="1" i="0" dirty="0">
                <a:solidFill>
                  <a:srgbClr val="FFC000"/>
                </a:solidFill>
                <a:latin typeface="Adobe Garamond Pro" panose="02020502060506020403" pitchFamily="18" charset="77"/>
              </a:rPr>
              <a:t>}</a:t>
            </a:r>
            <a:endParaRPr lang="en-US" sz="9600" b="1" i="0" dirty="0">
              <a:solidFill>
                <a:srgbClr val="FFC000"/>
              </a:solidFill>
            </a:endParaRPr>
          </a:p>
        </p:txBody>
      </p:sp>
      <p:pic>
        <p:nvPicPr>
          <p:cNvPr id="11" name="Picture Placeholder 63">
            <a:extLst>
              <a:ext uri="{FF2B5EF4-FFF2-40B4-BE49-F238E27FC236}">
                <a16:creationId xmlns:a16="http://schemas.microsoft.com/office/drawing/2014/main" id="{E71E9F82-3418-0547-A84F-B910EBC00F96}"/>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553421" y="495126"/>
            <a:ext cx="710758" cy="1435797"/>
          </a:xfrm>
          <a:prstGeom prst="rect">
            <a:avLst/>
          </a:prstGeom>
          <a:solidFill>
            <a:schemeClr val="bg1">
              <a:alpha val="42000"/>
            </a:schemeClr>
          </a:solidFill>
        </p:spPr>
      </p:pic>
      <p:sp>
        <p:nvSpPr>
          <p:cNvPr id="12" name="Slide Number Placeholder 12">
            <a:extLst>
              <a:ext uri="{FF2B5EF4-FFF2-40B4-BE49-F238E27FC236}">
                <a16:creationId xmlns:a16="http://schemas.microsoft.com/office/drawing/2014/main" id="{91E97545-FA05-ED43-82A8-F69AA29EDD4A}"/>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3696170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3799-0DBA-41D9-B369-9632B064BB21}"/>
              </a:ext>
            </a:extLst>
          </p:cNvPr>
          <p:cNvSpPr>
            <a:spLocks noGrp="1"/>
          </p:cNvSpPr>
          <p:nvPr>
            <p:ph type="title"/>
          </p:nvPr>
        </p:nvSpPr>
        <p:spPr/>
        <p:txBody>
          <a:bodyPr/>
          <a:lstStyle/>
          <a:p>
            <a:r>
              <a:rPr lang="en-US" dirty="0"/>
              <a:t>Click to edit Master title style</a:t>
            </a:r>
          </a:p>
        </p:txBody>
      </p:sp>
      <p:sp>
        <p:nvSpPr>
          <p:cNvPr id="5" name="Text Placeholder 2">
            <a:extLst>
              <a:ext uri="{FF2B5EF4-FFF2-40B4-BE49-F238E27FC236}">
                <a16:creationId xmlns:a16="http://schemas.microsoft.com/office/drawing/2014/main" id="{7023B2FB-7583-40FA-B67B-75F1F1C7BFDA}"/>
              </a:ext>
            </a:extLst>
          </p:cNvPr>
          <p:cNvSpPr>
            <a:spLocks noGrp="1"/>
          </p:cNvSpPr>
          <p:nvPr>
            <p:ph idx="1"/>
          </p:nvPr>
        </p:nvSpPr>
        <p:spPr>
          <a:xfrm>
            <a:off x="949960" y="2344914"/>
            <a:ext cx="11917680" cy="4163175"/>
          </a:xfrm>
          <a:prstGeom prst="rect">
            <a:avLst/>
          </a:prstGeom>
        </p:spPr>
        <p:txBody>
          <a:bodyPr vert="horz" lIns="91440" tIns="45720" rIns="91440" bIns="45720" rtlCol="0">
            <a:normAutofit/>
          </a:bodyPr>
          <a:lstStyle>
            <a:lvl1pPr marL="259072" indent="-259072">
              <a:lnSpc>
                <a:spcPct val="100000"/>
              </a:lnSpc>
              <a:buClr>
                <a:srgbClr val="D55320"/>
              </a:buClr>
              <a:buFont typeface="Arial" panose="020B0604020202020204" pitchFamily="34" charset="0"/>
              <a:buChar char="•"/>
              <a:defRPr/>
            </a:lvl1pPr>
            <a:lvl2pPr marL="777217" indent="-259072">
              <a:lnSpc>
                <a:spcPct val="100000"/>
              </a:lnSpc>
              <a:buClr>
                <a:srgbClr val="D55320"/>
              </a:buClr>
              <a:buFont typeface="Arial" panose="020B0604020202020204" pitchFamily="34" charset="0"/>
              <a:buChar char="•"/>
              <a:defRPr/>
            </a:lvl2pPr>
            <a:lvl3pPr marL="1295362" indent="-259072">
              <a:lnSpc>
                <a:spcPct val="100000"/>
              </a:lnSpc>
              <a:buClr>
                <a:srgbClr val="D55320"/>
              </a:buClr>
              <a:buFont typeface="Arial" panose="020B0604020202020204" pitchFamily="34" charset="0"/>
              <a:buChar char="•"/>
              <a:defRPr/>
            </a:lvl3pPr>
            <a:lvl4pPr marL="1813507" indent="-259072">
              <a:lnSpc>
                <a:spcPct val="100000"/>
              </a:lnSpc>
              <a:buClr>
                <a:srgbClr val="D55320"/>
              </a:buClr>
              <a:buFont typeface="Arial" panose="020B0604020202020204" pitchFamily="34" charset="0"/>
              <a:buChar char="•"/>
              <a:defRPr/>
            </a:lvl4pPr>
            <a:lvl5pPr marL="2331651" indent="-259072">
              <a:lnSpc>
                <a:spcPct val="100000"/>
              </a:lnSpc>
              <a:buClr>
                <a:srgbClr val="D55320"/>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10">
            <a:extLst>
              <a:ext uri="{FF2B5EF4-FFF2-40B4-BE49-F238E27FC236}">
                <a16:creationId xmlns:a16="http://schemas.microsoft.com/office/drawing/2014/main" id="{276E11F9-2C48-48A3-BB9C-46A3E06BE10E}"/>
              </a:ext>
            </a:extLst>
          </p:cNvPr>
          <p:cNvSpPr>
            <a:spLocks noGrp="1"/>
          </p:cNvSpPr>
          <p:nvPr>
            <p:ph type="ftr" sz="quarter" idx="3"/>
          </p:nvPr>
        </p:nvSpPr>
        <p:spPr>
          <a:xfrm>
            <a:off x="2425758" y="7203864"/>
            <a:ext cx="11408635" cy="372009"/>
          </a:xfrm>
          <a:prstGeom prst="rect">
            <a:avLst/>
          </a:prstGeom>
        </p:spPr>
        <p:txBody>
          <a:bodyPr vert="horz" lIns="91440" tIns="45720" rIns="91440" bIns="45720" rtlCol="0" anchor="ctr"/>
          <a:lstStyle>
            <a:lvl1pPr algn="ctr">
              <a:defRPr lang="en-US" sz="1020" b="0" i="0" u="none" strike="noStrike" smtClean="0">
                <a:solidFill>
                  <a:srgbClr val="FFFFFF"/>
                </a:solidFill>
                <a:effectLst/>
                <a:latin typeface="Helvetica" pitchFamily="2" charset="0"/>
                <a:cs typeface="Arial" panose="020B0604020202020204" pitchFamily="34" charset="0"/>
              </a:defRPr>
            </a:lvl1pPr>
          </a:lstStyle>
          <a:p>
            <a:r>
              <a:rPr lang="en-US" dirty="0"/>
              <a:t>#AgeAction2019</a:t>
            </a:r>
          </a:p>
        </p:txBody>
      </p:sp>
    </p:spTree>
    <p:extLst>
      <p:ext uri="{BB962C8B-B14F-4D97-AF65-F5344CB8AC3E}">
        <p14:creationId xmlns:p14="http://schemas.microsoft.com/office/powerpoint/2010/main" val="3292629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E2AE9E2-DBC2-9E42-A3EB-E45036DBA0E0}"/>
              </a:ext>
            </a:extLst>
          </p:cNvPr>
          <p:cNvPicPr>
            <a:picLocks noChangeAspect="1"/>
          </p:cNvPicPr>
          <p:nvPr userDrawn="1"/>
        </p:nvPicPr>
        <p:blipFill>
          <a:blip r:embed="rId2"/>
          <a:stretch>
            <a:fillRect/>
          </a:stretch>
        </p:blipFill>
        <p:spPr>
          <a:xfrm>
            <a:off x="618914" y="602792"/>
            <a:ext cx="12579773" cy="1468120"/>
          </a:xfrm>
          <a:prstGeom prst="rect">
            <a:avLst/>
          </a:prstGeom>
        </p:spPr>
      </p:pic>
      <p:sp>
        <p:nvSpPr>
          <p:cNvPr id="19" name="Title Placeholder 7">
            <a:extLst>
              <a:ext uri="{FF2B5EF4-FFF2-40B4-BE49-F238E27FC236}">
                <a16:creationId xmlns:a16="http://schemas.microsoft.com/office/drawing/2014/main" id="{CDDA3E25-041A-8040-8614-4C123ED284D3}"/>
              </a:ext>
            </a:extLst>
          </p:cNvPr>
          <p:cNvSpPr>
            <a:spLocks noGrp="1"/>
          </p:cNvSpPr>
          <p:nvPr>
            <p:ph type="title"/>
          </p:nvPr>
        </p:nvSpPr>
        <p:spPr>
          <a:xfrm>
            <a:off x="1197525" y="771483"/>
            <a:ext cx="11355717" cy="1299428"/>
          </a:xfrm>
          <a:prstGeom prst="rect">
            <a:avLst/>
          </a:prstGeom>
        </p:spPr>
        <p:txBody>
          <a:bodyPr vert="horz" lIns="91440" tIns="45720" rIns="91440" bIns="45720" rtlCol="0" anchor="ctr">
            <a:normAutofit/>
          </a:bodyPr>
          <a:lstStyle/>
          <a:p>
            <a:r>
              <a:rPr lang="en-US" dirty="0"/>
              <a:t>Click to edit Master title style</a:t>
            </a:r>
          </a:p>
        </p:txBody>
      </p:sp>
      <p:sp>
        <p:nvSpPr>
          <p:cNvPr id="25" name="Content Placeholder 24">
            <a:extLst>
              <a:ext uri="{FF2B5EF4-FFF2-40B4-BE49-F238E27FC236}">
                <a16:creationId xmlns:a16="http://schemas.microsoft.com/office/drawing/2014/main" id="{CC8A809B-08D0-B44E-9A50-5036CBD4E990}"/>
              </a:ext>
            </a:extLst>
          </p:cNvPr>
          <p:cNvSpPr>
            <a:spLocks noGrp="1"/>
          </p:cNvSpPr>
          <p:nvPr>
            <p:ph sz="quarter" idx="12"/>
          </p:nvPr>
        </p:nvSpPr>
        <p:spPr>
          <a:xfrm>
            <a:off x="2614190" y="2383896"/>
            <a:ext cx="10584497" cy="431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Parallelogram 14">
            <a:extLst>
              <a:ext uri="{FF2B5EF4-FFF2-40B4-BE49-F238E27FC236}">
                <a16:creationId xmlns:a16="http://schemas.microsoft.com/office/drawing/2014/main" id="{46A1F452-C8FE-0E4F-960C-8014DA8A8AE1}"/>
              </a:ext>
            </a:extLst>
          </p:cNvPr>
          <p:cNvSpPr/>
          <p:nvPr userDrawn="1"/>
        </p:nvSpPr>
        <p:spPr>
          <a:xfrm>
            <a:off x="2178790" y="6963790"/>
            <a:ext cx="363432" cy="827613"/>
          </a:xfrm>
          <a:custGeom>
            <a:avLst/>
            <a:gdLst>
              <a:gd name="connsiteX0" fmla="*/ 0 w 1244600"/>
              <a:gd name="connsiteY0" fmla="*/ 711199 h 711199"/>
              <a:gd name="connsiteX1" fmla="*/ 177800 w 1244600"/>
              <a:gd name="connsiteY1" fmla="*/ 0 h 711199"/>
              <a:gd name="connsiteX2" fmla="*/ 1244600 w 1244600"/>
              <a:gd name="connsiteY2" fmla="*/ 0 h 711199"/>
              <a:gd name="connsiteX3" fmla="*/ 1066800 w 1244600"/>
              <a:gd name="connsiteY3" fmla="*/ 711199 h 711199"/>
              <a:gd name="connsiteX4" fmla="*/ 0 w 1244600"/>
              <a:gd name="connsiteY4" fmla="*/ 711199 h 711199"/>
              <a:gd name="connsiteX0" fmla="*/ 0 w 1343025"/>
              <a:gd name="connsiteY0" fmla="*/ 708024 h 711199"/>
              <a:gd name="connsiteX1" fmla="*/ 276225 w 1343025"/>
              <a:gd name="connsiteY1" fmla="*/ 0 h 711199"/>
              <a:gd name="connsiteX2" fmla="*/ 1343025 w 1343025"/>
              <a:gd name="connsiteY2" fmla="*/ 0 h 711199"/>
              <a:gd name="connsiteX3" fmla="*/ 1165225 w 1343025"/>
              <a:gd name="connsiteY3" fmla="*/ 711199 h 711199"/>
              <a:gd name="connsiteX4" fmla="*/ 0 w 1343025"/>
              <a:gd name="connsiteY4" fmla="*/ 708024 h 711199"/>
              <a:gd name="connsiteX0" fmla="*/ 0 w 1349791"/>
              <a:gd name="connsiteY0" fmla="*/ 717549 h 717549"/>
              <a:gd name="connsiteX1" fmla="*/ 282991 w 1349791"/>
              <a:gd name="connsiteY1" fmla="*/ 0 h 717549"/>
              <a:gd name="connsiteX2" fmla="*/ 1349791 w 1349791"/>
              <a:gd name="connsiteY2" fmla="*/ 0 h 717549"/>
              <a:gd name="connsiteX3" fmla="*/ 1171991 w 1349791"/>
              <a:gd name="connsiteY3" fmla="*/ 711199 h 717549"/>
              <a:gd name="connsiteX4" fmla="*/ 0 w 1349791"/>
              <a:gd name="connsiteY4" fmla="*/ 717549 h 717549"/>
              <a:gd name="connsiteX0" fmla="*/ 0 w 1349791"/>
              <a:gd name="connsiteY0" fmla="*/ 717549 h 717549"/>
              <a:gd name="connsiteX1" fmla="*/ 282991 w 1349791"/>
              <a:gd name="connsiteY1" fmla="*/ 0 h 717549"/>
              <a:gd name="connsiteX2" fmla="*/ 1349791 w 1349791"/>
              <a:gd name="connsiteY2" fmla="*/ 0 h 717549"/>
              <a:gd name="connsiteX3" fmla="*/ 1161843 w 1349791"/>
              <a:gd name="connsiteY3" fmla="*/ 717549 h 717549"/>
              <a:gd name="connsiteX4" fmla="*/ 0 w 1349791"/>
              <a:gd name="connsiteY4" fmla="*/ 717549 h 717549"/>
              <a:gd name="connsiteX0" fmla="*/ 0 w 1349791"/>
              <a:gd name="connsiteY0" fmla="*/ 717549 h 717549"/>
              <a:gd name="connsiteX1" fmla="*/ 282991 w 1349791"/>
              <a:gd name="connsiteY1" fmla="*/ 0 h 717549"/>
              <a:gd name="connsiteX2" fmla="*/ 1349791 w 1349791"/>
              <a:gd name="connsiteY2" fmla="*/ 0 h 717549"/>
              <a:gd name="connsiteX3" fmla="*/ 89453 w 1349791"/>
              <a:gd name="connsiteY3" fmla="*/ 717549 h 717549"/>
              <a:gd name="connsiteX4" fmla="*/ 0 w 1349791"/>
              <a:gd name="connsiteY4" fmla="*/ 717549 h 717549"/>
              <a:gd name="connsiteX0" fmla="*/ 0 w 341677"/>
              <a:gd name="connsiteY0" fmla="*/ 717549 h 717549"/>
              <a:gd name="connsiteX1" fmla="*/ 282991 w 341677"/>
              <a:gd name="connsiteY1" fmla="*/ 0 h 717549"/>
              <a:gd name="connsiteX2" fmla="*/ 341677 w 341677"/>
              <a:gd name="connsiteY2" fmla="*/ 3175 h 717549"/>
              <a:gd name="connsiteX3" fmla="*/ 89453 w 341677"/>
              <a:gd name="connsiteY3" fmla="*/ 717549 h 717549"/>
              <a:gd name="connsiteX4" fmla="*/ 0 w 341677"/>
              <a:gd name="connsiteY4" fmla="*/ 717549 h 717549"/>
              <a:gd name="connsiteX0" fmla="*/ 0 w 341677"/>
              <a:gd name="connsiteY0" fmla="*/ 717549 h 717549"/>
              <a:gd name="connsiteX1" fmla="*/ 282991 w 341677"/>
              <a:gd name="connsiteY1" fmla="*/ 0 h 717549"/>
              <a:gd name="connsiteX2" fmla="*/ 341677 w 341677"/>
              <a:gd name="connsiteY2" fmla="*/ 3175 h 717549"/>
              <a:gd name="connsiteX3" fmla="*/ 52241 w 341677"/>
              <a:gd name="connsiteY3" fmla="*/ 717549 h 717549"/>
              <a:gd name="connsiteX4" fmla="*/ 0 w 341677"/>
              <a:gd name="connsiteY4" fmla="*/ 717549 h 717549"/>
              <a:gd name="connsiteX0" fmla="*/ 0 w 328145"/>
              <a:gd name="connsiteY0" fmla="*/ 717549 h 717549"/>
              <a:gd name="connsiteX1" fmla="*/ 282991 w 328145"/>
              <a:gd name="connsiteY1" fmla="*/ 0 h 717549"/>
              <a:gd name="connsiteX2" fmla="*/ 328145 w 328145"/>
              <a:gd name="connsiteY2" fmla="*/ 3175 h 717549"/>
              <a:gd name="connsiteX3" fmla="*/ 52241 w 328145"/>
              <a:gd name="connsiteY3" fmla="*/ 717549 h 717549"/>
              <a:gd name="connsiteX4" fmla="*/ 0 w 328145"/>
              <a:gd name="connsiteY4" fmla="*/ 717549 h 717549"/>
              <a:gd name="connsiteX0" fmla="*/ 0 w 331528"/>
              <a:gd name="connsiteY0" fmla="*/ 717549 h 717549"/>
              <a:gd name="connsiteX1" fmla="*/ 282991 w 331528"/>
              <a:gd name="connsiteY1" fmla="*/ 0 h 717549"/>
              <a:gd name="connsiteX2" fmla="*/ 331528 w 331528"/>
              <a:gd name="connsiteY2" fmla="*/ 3175 h 717549"/>
              <a:gd name="connsiteX3" fmla="*/ 52241 w 331528"/>
              <a:gd name="connsiteY3" fmla="*/ 717549 h 717549"/>
              <a:gd name="connsiteX4" fmla="*/ 0 w 331528"/>
              <a:gd name="connsiteY4" fmla="*/ 717549 h 717549"/>
              <a:gd name="connsiteX0" fmla="*/ 0 w 328145"/>
              <a:gd name="connsiteY0" fmla="*/ 717549 h 717549"/>
              <a:gd name="connsiteX1" fmla="*/ 282991 w 328145"/>
              <a:gd name="connsiteY1" fmla="*/ 0 h 717549"/>
              <a:gd name="connsiteX2" fmla="*/ 328145 w 328145"/>
              <a:gd name="connsiteY2" fmla="*/ 0 h 717549"/>
              <a:gd name="connsiteX3" fmla="*/ 52241 w 328145"/>
              <a:gd name="connsiteY3" fmla="*/ 717549 h 717549"/>
              <a:gd name="connsiteX4" fmla="*/ 0 w 328145"/>
              <a:gd name="connsiteY4" fmla="*/ 717549 h 717549"/>
              <a:gd name="connsiteX0" fmla="*/ 0 w 334842"/>
              <a:gd name="connsiteY0" fmla="*/ 727074 h 727074"/>
              <a:gd name="connsiteX1" fmla="*/ 282991 w 334842"/>
              <a:gd name="connsiteY1" fmla="*/ 9525 h 727074"/>
              <a:gd name="connsiteX2" fmla="*/ 334842 w 334842"/>
              <a:gd name="connsiteY2" fmla="*/ 0 h 727074"/>
              <a:gd name="connsiteX3" fmla="*/ 52241 w 334842"/>
              <a:gd name="connsiteY3" fmla="*/ 727074 h 727074"/>
              <a:gd name="connsiteX4" fmla="*/ 0 w 334842"/>
              <a:gd name="connsiteY4" fmla="*/ 727074 h 727074"/>
              <a:gd name="connsiteX0" fmla="*/ 0 w 334842"/>
              <a:gd name="connsiteY0" fmla="*/ 727074 h 727074"/>
              <a:gd name="connsiteX1" fmla="*/ 282991 w 334842"/>
              <a:gd name="connsiteY1" fmla="*/ 0 h 727074"/>
              <a:gd name="connsiteX2" fmla="*/ 334842 w 334842"/>
              <a:gd name="connsiteY2" fmla="*/ 0 h 727074"/>
              <a:gd name="connsiteX3" fmla="*/ 52241 w 334842"/>
              <a:gd name="connsiteY3" fmla="*/ 727074 h 727074"/>
              <a:gd name="connsiteX4" fmla="*/ 0 w 334842"/>
              <a:gd name="connsiteY4" fmla="*/ 727074 h 727074"/>
              <a:gd name="connsiteX0" fmla="*/ 0 w 338190"/>
              <a:gd name="connsiteY0" fmla="*/ 730249 h 730249"/>
              <a:gd name="connsiteX1" fmla="*/ 286339 w 338190"/>
              <a:gd name="connsiteY1" fmla="*/ 0 h 730249"/>
              <a:gd name="connsiteX2" fmla="*/ 338190 w 338190"/>
              <a:gd name="connsiteY2" fmla="*/ 0 h 730249"/>
              <a:gd name="connsiteX3" fmla="*/ 55589 w 338190"/>
              <a:gd name="connsiteY3" fmla="*/ 727074 h 730249"/>
              <a:gd name="connsiteX4" fmla="*/ 0 w 338190"/>
              <a:gd name="connsiteY4" fmla="*/ 730249 h 730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90" h="730249">
                <a:moveTo>
                  <a:pt x="0" y="730249"/>
                </a:moveTo>
                <a:lnTo>
                  <a:pt x="286339" y="0"/>
                </a:lnTo>
                <a:lnTo>
                  <a:pt x="338190" y="0"/>
                </a:lnTo>
                <a:lnTo>
                  <a:pt x="55589" y="727074"/>
                </a:lnTo>
                <a:lnTo>
                  <a:pt x="0" y="730249"/>
                </a:lnTo>
                <a:close/>
              </a:path>
            </a:pathLst>
          </a:cu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0"/>
          </a:p>
        </p:txBody>
      </p:sp>
      <p:pic>
        <p:nvPicPr>
          <p:cNvPr id="40" name="Picture 39">
            <a:extLst>
              <a:ext uri="{FF2B5EF4-FFF2-40B4-BE49-F238E27FC236}">
                <a16:creationId xmlns:a16="http://schemas.microsoft.com/office/drawing/2014/main" id="{013847CF-14E4-234E-843C-015E3652B252}"/>
              </a:ext>
            </a:extLst>
          </p:cNvPr>
          <p:cNvPicPr>
            <a:picLocks noChangeAspect="1"/>
          </p:cNvPicPr>
          <p:nvPr userDrawn="1"/>
        </p:nvPicPr>
        <p:blipFill>
          <a:blip r:embed="rId3"/>
          <a:stretch>
            <a:fillRect/>
          </a:stretch>
        </p:blipFill>
        <p:spPr>
          <a:xfrm>
            <a:off x="517171" y="7182524"/>
            <a:ext cx="1334884" cy="373730"/>
          </a:xfrm>
          <a:prstGeom prst="rect">
            <a:avLst/>
          </a:prstGeom>
        </p:spPr>
      </p:pic>
    </p:spTree>
    <p:extLst>
      <p:ext uri="{BB962C8B-B14F-4D97-AF65-F5344CB8AC3E}">
        <p14:creationId xmlns:p14="http://schemas.microsoft.com/office/powerpoint/2010/main" val="3922203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and Graphic">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6429031" y="1357232"/>
            <a:ext cx="7265928" cy="5891694"/>
          </a:xfrm>
          <a:prstGeom prst="rect">
            <a:avLst/>
          </a:prstGeom>
        </p:spPr>
        <p:txBody>
          <a:bodyPr>
            <a:normAutofit/>
          </a:bodyPr>
          <a:lstStyle>
            <a:lvl1pPr marL="0" indent="0">
              <a:buNone/>
              <a:defRPr baseline="0">
                <a:solidFill>
                  <a:schemeClr val="tx1"/>
                </a:solidFill>
              </a:defRPr>
            </a:lvl1pPr>
          </a:lstStyle>
          <a:p>
            <a:pPr lvl="0"/>
            <a:r>
              <a:rPr lang="en-US" dirty="0"/>
              <a:t>Click an icon below to insert image/graphics</a:t>
            </a:r>
          </a:p>
        </p:txBody>
      </p:sp>
      <p:sp>
        <p:nvSpPr>
          <p:cNvPr id="17" name="Title 1"/>
          <p:cNvSpPr>
            <a:spLocks noGrp="1"/>
          </p:cNvSpPr>
          <p:nvPr>
            <p:ph type="title" hasCustomPrompt="1"/>
          </p:nvPr>
        </p:nvSpPr>
        <p:spPr>
          <a:xfrm>
            <a:off x="517673" y="123712"/>
            <a:ext cx="13177286" cy="926434"/>
          </a:xfrm>
          <a:prstGeom prst="rect">
            <a:avLst/>
          </a:prstGeom>
        </p:spPr>
        <p:txBody>
          <a:bodyPr vert="horz">
            <a:normAutofit/>
          </a:bodyPr>
          <a:lstStyle>
            <a:lvl1pPr algn="l">
              <a:defRPr sz="4836" b="1" i="0">
                <a:solidFill>
                  <a:schemeClr val="tx2"/>
                </a:solidFill>
                <a:latin typeface="Arial" panose="020B0604020202020204" pitchFamily="34" charset="0"/>
                <a:cs typeface="Arial" panose="020B0604020202020204" pitchFamily="34" charset="0"/>
              </a:defRPr>
            </a:lvl1pPr>
          </a:lstStyle>
          <a:p>
            <a:r>
              <a:rPr lang="en-US" dirty="0"/>
              <a:t>Title of Slide</a:t>
            </a:r>
          </a:p>
        </p:txBody>
      </p:sp>
      <p:sp>
        <p:nvSpPr>
          <p:cNvPr id="5" name="Text Placeholder 6">
            <a:extLst>
              <a:ext uri="{FF2B5EF4-FFF2-40B4-BE49-F238E27FC236}">
                <a16:creationId xmlns:a16="http://schemas.microsoft.com/office/drawing/2014/main" id="{E757656B-6117-4ACD-8EF1-6A92565E900C}"/>
              </a:ext>
            </a:extLst>
          </p:cNvPr>
          <p:cNvSpPr>
            <a:spLocks noGrp="1"/>
          </p:cNvSpPr>
          <p:nvPr>
            <p:ph type="body" sz="quarter" idx="10" hasCustomPrompt="1"/>
          </p:nvPr>
        </p:nvSpPr>
        <p:spPr>
          <a:xfrm>
            <a:off x="518164" y="1340880"/>
            <a:ext cx="5679316" cy="5893874"/>
          </a:xfrm>
          <a:prstGeom prst="rect">
            <a:avLst/>
          </a:prstGeom>
        </p:spPr>
        <p:txBody>
          <a:bodyPr vert="horz">
            <a:normAutofit/>
          </a:bodyPr>
          <a:lstStyle>
            <a:lvl1pPr marL="518129" indent="-518129">
              <a:buClr>
                <a:schemeClr val="tx2"/>
              </a:buClr>
              <a:buFont typeface="Arial" panose="020B0604020202020204" pitchFamily="34" charset="0"/>
              <a:buChar char="•"/>
              <a:defRPr sz="5440" b="0" i="0">
                <a:solidFill>
                  <a:schemeClr val="tx2"/>
                </a:solidFill>
                <a:latin typeface="Arial" panose="020B0604020202020204" pitchFamily="34" charset="0"/>
                <a:cs typeface="Arial" panose="020B0604020202020204" pitchFamily="34" charset="0"/>
              </a:defRPr>
            </a:lvl1pPr>
            <a:lvl2pPr marL="1122616" indent="-431777">
              <a:buClr>
                <a:schemeClr val="tx2"/>
              </a:buClr>
              <a:buSzPct val="60000"/>
              <a:buFont typeface="Courier New" panose="02070309020205020404" pitchFamily="49" charset="0"/>
              <a:buChar char="o"/>
              <a:defRPr sz="4836" b="0" i="0">
                <a:solidFill>
                  <a:schemeClr val="tx2"/>
                </a:solidFill>
                <a:latin typeface="Arial" panose="020B0604020202020204" pitchFamily="34" charset="0"/>
                <a:cs typeface="Arial" panose="020B0604020202020204" pitchFamily="34" charset="0"/>
              </a:defRPr>
            </a:lvl2pPr>
            <a:lvl3pPr marL="1899812" indent="-518129">
              <a:buClr>
                <a:schemeClr val="tx2"/>
              </a:buClr>
              <a:buFont typeface="Wingdings" panose="05000000000000000000" pitchFamily="2" charset="2"/>
              <a:buChar char="§"/>
              <a:defRPr sz="4231" b="0" i="0">
                <a:solidFill>
                  <a:schemeClr val="tx2"/>
                </a:solidFill>
                <a:latin typeface="Arial" panose="020B0604020202020204" pitchFamily="34" charset="0"/>
                <a:cs typeface="Arial" panose="020B0604020202020204" pitchFamily="34" charset="0"/>
              </a:defRPr>
            </a:lvl3pPr>
            <a:lvl4pPr marL="2417941" indent="-345421">
              <a:buClr>
                <a:schemeClr val="tx2"/>
              </a:buClr>
              <a:buSzPct val="80000"/>
              <a:buFont typeface="Arial" panose="020B0604020202020204" pitchFamily="34" charset="0"/>
              <a:buChar char="□"/>
              <a:defRPr sz="3627" b="0" i="0">
                <a:solidFill>
                  <a:schemeClr val="tx2"/>
                </a:solidFill>
                <a:latin typeface="Arial" panose="020B0604020202020204" pitchFamily="34" charset="0"/>
                <a:cs typeface="Arial" panose="020B0604020202020204" pitchFamily="34" charset="0"/>
              </a:defRPr>
            </a:lvl4pPr>
            <a:lvl5pPr>
              <a:buClr>
                <a:schemeClr val="tx2"/>
              </a:buClr>
              <a:defRPr sz="3022" b="0" i="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854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52716" y="1283647"/>
            <a:ext cx="13325890" cy="5907145"/>
          </a:xfrm>
          <a:prstGeom prst="rect">
            <a:avLst/>
          </a:prstGeom>
        </p:spPr>
        <p:txBody>
          <a:bodyPr>
            <a:normAutofit/>
          </a:bodyPr>
          <a:lstStyle>
            <a:lvl1pPr marL="0" indent="0" algn="ctr">
              <a:buNone/>
              <a:defRPr>
                <a:solidFill>
                  <a:schemeClr val="tx1"/>
                </a:solidFill>
              </a:defRPr>
            </a:lvl1pPr>
          </a:lstStyle>
          <a:p>
            <a:endParaRPr lang="en-US" dirty="0"/>
          </a:p>
          <a:p>
            <a:endParaRPr lang="en-US" dirty="0"/>
          </a:p>
          <a:p>
            <a:r>
              <a:rPr lang="en-US" dirty="0"/>
              <a:t>Click the icon below to insert image/graphics</a:t>
            </a:r>
          </a:p>
        </p:txBody>
      </p:sp>
      <p:sp>
        <p:nvSpPr>
          <p:cNvPr id="7" name="Title 1"/>
          <p:cNvSpPr>
            <a:spLocks noGrp="1"/>
          </p:cNvSpPr>
          <p:nvPr>
            <p:ph type="title" hasCustomPrompt="1"/>
          </p:nvPr>
        </p:nvSpPr>
        <p:spPr>
          <a:xfrm>
            <a:off x="517672" y="123712"/>
            <a:ext cx="13160935" cy="944857"/>
          </a:xfrm>
          <a:prstGeom prst="rect">
            <a:avLst/>
          </a:prstGeom>
        </p:spPr>
        <p:txBody>
          <a:bodyPr vert="horz">
            <a:normAutofit/>
          </a:bodyPr>
          <a:lstStyle>
            <a:lvl1pPr algn="l">
              <a:defRPr lang="en-US" sz="4836" b="1" i="0" kern="1200" dirty="0">
                <a:solidFill>
                  <a:schemeClr val="tx2"/>
                </a:solidFill>
                <a:latin typeface="Arial" panose="020B0604020202020204" pitchFamily="34" charset="0"/>
                <a:ea typeface="+mj-ea"/>
                <a:cs typeface="Arial" panose="020B0604020202020204" pitchFamily="34" charset="0"/>
              </a:defRPr>
            </a:lvl1pPr>
          </a:lstStyle>
          <a:p>
            <a:r>
              <a:rPr lang="en-US" dirty="0"/>
              <a:t>Title of Slide</a:t>
            </a:r>
          </a:p>
        </p:txBody>
      </p:sp>
    </p:spTree>
    <p:extLst>
      <p:ext uri="{BB962C8B-B14F-4D97-AF65-F5344CB8AC3E}">
        <p14:creationId xmlns:p14="http://schemas.microsoft.com/office/powerpoint/2010/main" val="407692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517673" y="123704"/>
            <a:ext cx="12609054" cy="917223"/>
          </a:xfrm>
          <a:prstGeom prst="rect">
            <a:avLst/>
          </a:prstGeom>
        </p:spPr>
        <p:txBody>
          <a:bodyPr vert="horz">
            <a:normAutofit/>
          </a:bodyPr>
          <a:lstStyle>
            <a:lvl1pPr algn="l">
              <a:defRPr sz="4836" b="1" i="0">
                <a:solidFill>
                  <a:schemeClr val="tx2"/>
                </a:solidFill>
                <a:latin typeface="Arial" panose="020B0604020202020204" pitchFamily="34" charset="0"/>
                <a:cs typeface="Arial" panose="020B0604020202020204" pitchFamily="34" charset="0"/>
              </a:defRPr>
            </a:lvl1pPr>
          </a:lstStyle>
          <a:p>
            <a:r>
              <a:rPr lang="en-US" dirty="0"/>
              <a:t>Title of Slide</a:t>
            </a:r>
          </a:p>
        </p:txBody>
      </p:sp>
      <p:sp>
        <p:nvSpPr>
          <p:cNvPr id="5" name="Content Placeholder 11"/>
          <p:cNvSpPr>
            <a:spLocks noGrp="1"/>
          </p:cNvSpPr>
          <p:nvPr>
            <p:ph sz="quarter" idx="11" hasCustomPrompt="1"/>
          </p:nvPr>
        </p:nvSpPr>
        <p:spPr>
          <a:xfrm>
            <a:off x="7134395" y="1854946"/>
            <a:ext cx="6356096" cy="5436494"/>
          </a:xfrm>
          <a:prstGeom prst="rect">
            <a:avLst/>
          </a:prstGeom>
        </p:spPr>
        <p:txBody>
          <a:bodyPr>
            <a:normAutofit/>
          </a:bodyPr>
          <a:lstStyle>
            <a:lvl1pPr marL="0" indent="0">
              <a:buNone/>
              <a:defRPr>
                <a:solidFill>
                  <a:schemeClr val="tx2"/>
                </a:solidFill>
              </a:defRPr>
            </a:lvl1pPr>
          </a:lstStyle>
          <a:p>
            <a:r>
              <a:rPr lang="en-US" dirty="0"/>
              <a:t>Click an icon below to insert image/graphics</a:t>
            </a:r>
          </a:p>
        </p:txBody>
      </p:sp>
      <p:sp>
        <p:nvSpPr>
          <p:cNvPr id="6" name="Content Placeholder 11"/>
          <p:cNvSpPr>
            <a:spLocks noGrp="1"/>
          </p:cNvSpPr>
          <p:nvPr>
            <p:ph sz="quarter" idx="12" hasCustomPrompt="1"/>
          </p:nvPr>
        </p:nvSpPr>
        <p:spPr>
          <a:xfrm>
            <a:off x="267503" y="1854946"/>
            <a:ext cx="6349906" cy="5436494"/>
          </a:xfrm>
          <a:prstGeom prst="rect">
            <a:avLst/>
          </a:prstGeom>
        </p:spPr>
        <p:txBody>
          <a:bodyPr>
            <a:normAutofit/>
          </a:bodyPr>
          <a:lstStyle>
            <a:lvl1pPr marL="0" indent="0">
              <a:buNone/>
              <a:defRPr>
                <a:solidFill>
                  <a:schemeClr val="tx2"/>
                </a:solidFill>
              </a:defRPr>
            </a:lvl1pPr>
          </a:lstStyle>
          <a:p>
            <a:r>
              <a:rPr lang="en-US" dirty="0"/>
              <a:t>Click an icon below to insert image/graphics</a:t>
            </a:r>
          </a:p>
        </p:txBody>
      </p:sp>
    </p:spTree>
    <p:extLst>
      <p:ext uri="{BB962C8B-B14F-4D97-AF65-F5344CB8AC3E}">
        <p14:creationId xmlns:p14="http://schemas.microsoft.com/office/powerpoint/2010/main" val="74057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20760" y="2069042"/>
            <a:ext cx="10546879" cy="49315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25840F1B-26ED-E246-815B-01C839C9DE62}"/>
              </a:ext>
            </a:extLst>
          </p:cNvPr>
          <p:cNvSpPr>
            <a:spLocks noGrp="1"/>
          </p:cNvSpPr>
          <p:nvPr>
            <p:ph type="title"/>
          </p:nvPr>
        </p:nvSpPr>
        <p:spPr>
          <a:xfrm>
            <a:off x="2320761" y="361058"/>
            <a:ext cx="9176078" cy="1502305"/>
          </a:xfrm>
          <a:prstGeom prst="rect">
            <a:avLst/>
          </a:prstGeom>
        </p:spPr>
        <p:txBody>
          <a:bodyPr vert="horz" lIns="91440" tIns="45720" rIns="91440" bIns="45720" rtlCol="0" anchor="ctr">
            <a:normAutofit/>
          </a:bodyPr>
          <a:lstStyle/>
          <a:p>
            <a:r>
              <a:rPr lang="en-US" dirty="0"/>
              <a:t>Click to edit Master title style</a:t>
            </a:r>
          </a:p>
        </p:txBody>
      </p:sp>
      <p:sp>
        <p:nvSpPr>
          <p:cNvPr id="13" name="Rectangle 12">
            <a:extLst>
              <a:ext uri="{FF2B5EF4-FFF2-40B4-BE49-F238E27FC236}">
                <a16:creationId xmlns:a16="http://schemas.microsoft.com/office/drawing/2014/main" id="{FB1F7DAD-E3E3-B047-AAE2-DFA17578A8E4}"/>
              </a:ext>
            </a:extLst>
          </p:cNvPr>
          <p:cNvSpPr/>
          <p:nvPr userDrawn="1"/>
        </p:nvSpPr>
        <p:spPr>
          <a:xfrm>
            <a:off x="2306316" y="7101108"/>
            <a:ext cx="11511279" cy="679516"/>
          </a:xfrm>
          <a:prstGeom prst="rect">
            <a:avLst/>
          </a:prstGeom>
          <a:solidFill>
            <a:srgbClr val="003E7F"/>
          </a:solidFill>
          <a:ln>
            <a:solidFill>
              <a:srgbClr val="00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AA"/>
              </a:solidFill>
            </a:endParaRPr>
          </a:p>
        </p:txBody>
      </p:sp>
      <p:cxnSp>
        <p:nvCxnSpPr>
          <p:cNvPr id="15" name="Straight Connector 14">
            <a:extLst>
              <a:ext uri="{FF2B5EF4-FFF2-40B4-BE49-F238E27FC236}">
                <a16:creationId xmlns:a16="http://schemas.microsoft.com/office/drawing/2014/main" id="{B313F5BD-89EC-8745-B168-8E5F6D0D54F8}"/>
              </a:ext>
            </a:extLst>
          </p:cNvPr>
          <p:cNvCxnSpPr>
            <a:cxnSpLocks/>
          </p:cNvCxnSpPr>
          <p:nvPr userDrawn="1"/>
        </p:nvCxnSpPr>
        <p:spPr>
          <a:xfrm flipH="1">
            <a:off x="12392326" y="7090158"/>
            <a:ext cx="1" cy="682242"/>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C5F0AABB-EE8C-FF47-B9C6-BCB32E25F692}"/>
              </a:ext>
            </a:extLst>
          </p:cNvPr>
          <p:cNvCxnSpPr>
            <a:cxnSpLocks/>
          </p:cNvCxnSpPr>
          <p:nvPr userDrawn="1"/>
        </p:nvCxnSpPr>
        <p:spPr>
          <a:xfrm>
            <a:off x="2236922" y="7101108"/>
            <a:ext cx="0" cy="693192"/>
          </a:xfrm>
          <a:prstGeom prst="line">
            <a:avLst/>
          </a:prstGeom>
          <a:ln w="25400"/>
        </p:spPr>
        <p:style>
          <a:lnRef idx="1">
            <a:schemeClr val="accent4"/>
          </a:lnRef>
          <a:fillRef idx="0">
            <a:schemeClr val="accent4"/>
          </a:fillRef>
          <a:effectRef idx="0">
            <a:schemeClr val="accent4"/>
          </a:effectRef>
          <a:fontRef idx="minor">
            <a:schemeClr val="tx1"/>
          </a:fontRef>
        </p:style>
      </p:cxnSp>
      <p:sp>
        <p:nvSpPr>
          <p:cNvPr id="17" name="Footer Placeholder 10">
            <a:extLst>
              <a:ext uri="{FF2B5EF4-FFF2-40B4-BE49-F238E27FC236}">
                <a16:creationId xmlns:a16="http://schemas.microsoft.com/office/drawing/2014/main" id="{3E18DC34-8714-C94A-B2B9-20FF53FDBA18}"/>
              </a:ext>
            </a:extLst>
          </p:cNvPr>
          <p:cNvSpPr txBox="1">
            <a:spLocks/>
          </p:cNvSpPr>
          <p:nvPr userDrawn="1"/>
        </p:nvSpPr>
        <p:spPr>
          <a:xfrm>
            <a:off x="3097708" y="7108122"/>
            <a:ext cx="8503226" cy="679518"/>
          </a:xfrm>
          <a:prstGeom prst="rect">
            <a:avLst/>
          </a:prstGeom>
        </p:spPr>
        <p:txBody>
          <a:bodyPr vert="horz" lIns="100584" tIns="50292" rIns="100584" bIns="50292" rtlCol="0" anchor="ctr">
            <a:normAutofit/>
          </a:bodyPr>
          <a:lstStyle>
            <a:lvl1pPr marL="0" marR="0" indent="0" algn="ctr" defTabSz="1005840" rtl="0" eaLnBrk="1" fontAlgn="auto" latinLnBrk="0" hangingPunct="1">
              <a:lnSpc>
                <a:spcPct val="90000"/>
              </a:lnSpc>
              <a:spcBef>
                <a:spcPts val="1100"/>
              </a:spcBef>
              <a:spcAft>
                <a:spcPts val="0"/>
              </a:spcAft>
              <a:buClrTx/>
              <a:buSzTx/>
              <a:buFont typeface="Arial" panose="020B0604020202020204" pitchFamily="34" charset="0"/>
              <a:buNone/>
              <a:tabLst/>
              <a:defRPr sz="1100" b="0" i="0" kern="1200">
                <a:solidFill>
                  <a:schemeClr val="bg1"/>
                </a:solidFill>
                <a:latin typeface="Arial" panose="020B0604020202020204" pitchFamily="34" charset="0"/>
                <a:ea typeface="+mn-ea"/>
                <a:cs typeface="Arial" panose="020B0604020202020204" pitchFamily="34" charset="0"/>
              </a:defRPr>
            </a:lvl1pPr>
            <a:lvl2pPr marL="502920" indent="0" algn="l" defTabSz="1005840" rtl="0" eaLnBrk="1" latinLnBrk="0" hangingPunct="1">
              <a:lnSpc>
                <a:spcPct val="90000"/>
              </a:lnSpc>
              <a:spcBef>
                <a:spcPts val="550"/>
              </a:spcBef>
              <a:buFont typeface="Arial" panose="020B0604020202020204" pitchFamily="34" charset="0"/>
              <a:buNone/>
              <a:defRPr sz="2200" b="1" i="0" kern="1200">
                <a:solidFill>
                  <a:schemeClr val="tx1"/>
                </a:solidFill>
                <a:latin typeface="Helvetica" pitchFamily="2" charset="0"/>
                <a:ea typeface="+mn-ea"/>
                <a:cs typeface="+mn-cs"/>
              </a:defRPr>
            </a:lvl2pPr>
            <a:lvl3pPr marL="1005840" indent="0" algn="l" defTabSz="1005840" rtl="0" eaLnBrk="1" latinLnBrk="0" hangingPunct="1">
              <a:lnSpc>
                <a:spcPct val="90000"/>
              </a:lnSpc>
              <a:spcBef>
                <a:spcPts val="550"/>
              </a:spcBef>
              <a:buFont typeface="Arial" panose="020B0604020202020204" pitchFamily="34" charset="0"/>
              <a:buNone/>
              <a:defRPr sz="1980" b="1" i="0" kern="1200">
                <a:solidFill>
                  <a:schemeClr val="tx1"/>
                </a:solidFill>
                <a:latin typeface="Helvetica" pitchFamily="2" charset="0"/>
                <a:ea typeface="+mn-ea"/>
                <a:cs typeface="+mn-cs"/>
              </a:defRPr>
            </a:lvl3pPr>
            <a:lvl4pPr marL="150876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4pPr>
            <a:lvl5pPr marL="201168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5pPr>
            <a:lvl6pPr marL="251460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6pPr>
            <a:lvl7pPr marL="301752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7pPr>
            <a:lvl8pPr marL="352044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8pPr>
            <a:lvl9pPr marL="402336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9pPr>
          </a:lstStyle>
          <a:p>
            <a:r>
              <a:rPr lang="en-US" sz="1200" i="1" dirty="0">
                <a:latin typeface="Helvetica Oblique" pitchFamily="2" charset="0"/>
              </a:rPr>
              <a:t>Improving the lives of 40 million older adults by 2030  </a:t>
            </a:r>
            <a:r>
              <a:rPr lang="en-US" sz="1200" dirty="0">
                <a:latin typeface="Helvetica" pitchFamily="2" charset="0"/>
              </a:rPr>
              <a:t>|  © 2019 National Council on Aging  |  ncoa.org  |  @</a:t>
            </a:r>
            <a:r>
              <a:rPr lang="en-US" sz="1200" dirty="0" err="1">
                <a:latin typeface="Helvetica" pitchFamily="2" charset="0"/>
              </a:rPr>
              <a:t>NCOAging</a:t>
            </a:r>
            <a:r>
              <a:rPr lang="en-US" sz="1200" dirty="0">
                <a:latin typeface="Helvetica" pitchFamily="2" charset="0"/>
              </a:rPr>
              <a:t> </a:t>
            </a:r>
          </a:p>
        </p:txBody>
      </p:sp>
      <p:pic>
        <p:nvPicPr>
          <p:cNvPr id="22" name="Picture 21">
            <a:extLst>
              <a:ext uri="{FF2B5EF4-FFF2-40B4-BE49-F238E27FC236}">
                <a16:creationId xmlns:a16="http://schemas.microsoft.com/office/drawing/2014/main" id="{2C0E69CA-231F-7041-877C-9A7A94B707C9}"/>
              </a:ext>
            </a:extLst>
          </p:cNvPr>
          <p:cNvPicPr>
            <a:picLocks noChangeAspect="1"/>
          </p:cNvPicPr>
          <p:nvPr userDrawn="1"/>
        </p:nvPicPr>
        <p:blipFill>
          <a:blip r:embed="rId13"/>
          <a:stretch>
            <a:fillRect/>
          </a:stretch>
        </p:blipFill>
        <p:spPr>
          <a:xfrm>
            <a:off x="515656" y="7206237"/>
            <a:ext cx="1450016" cy="405964"/>
          </a:xfrm>
          <a:prstGeom prst="rect">
            <a:avLst/>
          </a:prstGeom>
        </p:spPr>
      </p:pic>
      <p:sp>
        <p:nvSpPr>
          <p:cNvPr id="11" name="Slide Number Placeholder 12">
            <a:extLst>
              <a:ext uri="{FF2B5EF4-FFF2-40B4-BE49-F238E27FC236}">
                <a16:creationId xmlns:a16="http://schemas.microsoft.com/office/drawing/2014/main" id="{F68F0A8E-B96C-E344-BDED-F4F81913961E}"/>
              </a:ext>
            </a:extLst>
          </p:cNvPr>
          <p:cNvSpPr>
            <a:spLocks noGrp="1"/>
          </p:cNvSpPr>
          <p:nvPr>
            <p:ph type="sldNum" sz="quarter" idx="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3653639776"/>
      </p:ext>
    </p:extLst>
  </p:cSld>
  <p:clrMap bg1="lt1" tx1="dk1" bg2="lt2" tx2="dk2" accent1="accent1" accent2="accent2" accent3="accent3" accent4="accent4" accent5="accent5" accent6="accent6" hlink="hlink" folHlink="folHlink"/>
  <p:sldLayoutIdLst>
    <p:sldLayoutId id="2147483709" r:id="rId1"/>
    <p:sldLayoutId id="2147483687" r:id="rId2"/>
    <p:sldLayoutId id="2147483692" r:id="rId3"/>
    <p:sldLayoutId id="2147483696" r:id="rId4"/>
    <p:sldLayoutId id="2147483720" r:id="rId5"/>
    <p:sldLayoutId id="2147483724" r:id="rId6"/>
    <p:sldLayoutId id="2147483726" r:id="rId7"/>
    <p:sldLayoutId id="2147483727" r:id="rId8"/>
    <p:sldLayoutId id="2147483728" r:id="rId9"/>
    <p:sldLayoutId id="2147483729" r:id="rId10"/>
    <p:sldLayoutId id="2147483730" r:id="rId11"/>
  </p:sldLayoutIdLst>
  <p:hf hdr="0" dt="0"/>
  <p:txStyles>
    <p:titleStyle>
      <a:lvl1pPr algn="ctr" defTabSz="1036290" rtl="0" eaLnBrk="1" latinLnBrk="0" hangingPunct="1">
        <a:lnSpc>
          <a:spcPct val="90000"/>
        </a:lnSpc>
        <a:spcBef>
          <a:spcPct val="0"/>
        </a:spcBef>
        <a:buNone/>
        <a:defRPr sz="4000" b="1" kern="1200">
          <a:solidFill>
            <a:srgbClr val="003E7F"/>
          </a:solidFill>
          <a:latin typeface="Helvetica" pitchFamily="2" charset="0"/>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www.smpresource.org/"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www.ftc.gov/"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DFA238D-EB06-9B4D-9473-3B7FE2D612CD}"/>
              </a:ext>
            </a:extLst>
          </p:cNvPr>
          <p:cNvSpPr/>
          <p:nvPr/>
        </p:nvSpPr>
        <p:spPr>
          <a:xfrm>
            <a:off x="1" y="-1452404"/>
            <a:ext cx="13817600" cy="6135562"/>
          </a:xfrm>
          <a:prstGeom prst="rect">
            <a:avLst/>
          </a:prstGeom>
          <a:solidFill>
            <a:srgbClr val="003E7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8176" tIns="69088" rIns="138176" bIns="69088" numCol="1" spcCol="0" rtlCol="0" fromWordArt="0" anchor="ctr" anchorCtr="0" forceAA="0" compatLnSpc="1">
            <a:prstTxWarp prst="textNoShape">
              <a:avLst/>
            </a:prstTxWarp>
            <a:noAutofit/>
          </a:bodyPr>
          <a:lstStyle/>
          <a:p>
            <a:pPr algn="ctr"/>
            <a:endParaRPr lang="en-US" sz="3032" dirty="0"/>
          </a:p>
        </p:txBody>
      </p:sp>
      <p:pic>
        <p:nvPicPr>
          <p:cNvPr id="2" name="Picture 1">
            <a:extLst>
              <a:ext uri="{FF2B5EF4-FFF2-40B4-BE49-F238E27FC236}">
                <a16:creationId xmlns:a16="http://schemas.microsoft.com/office/drawing/2014/main" id="{46B759F6-D24B-D74D-8E6A-D94552603350}"/>
              </a:ext>
            </a:extLst>
          </p:cNvPr>
          <p:cNvPicPr>
            <a:picLocks noChangeAspect="1"/>
          </p:cNvPicPr>
          <p:nvPr/>
        </p:nvPicPr>
        <p:blipFill>
          <a:blip r:embed="rId2"/>
          <a:stretch>
            <a:fillRect/>
          </a:stretch>
        </p:blipFill>
        <p:spPr>
          <a:xfrm>
            <a:off x="715863" y="-882587"/>
            <a:ext cx="12433300" cy="4927600"/>
          </a:xfrm>
          <a:prstGeom prst="rect">
            <a:avLst/>
          </a:prstGeom>
        </p:spPr>
      </p:pic>
      <p:sp>
        <p:nvSpPr>
          <p:cNvPr id="14" name="Subtitle 13">
            <a:extLst>
              <a:ext uri="{FF2B5EF4-FFF2-40B4-BE49-F238E27FC236}">
                <a16:creationId xmlns:a16="http://schemas.microsoft.com/office/drawing/2014/main" id="{FF56B3EC-3251-EE4D-9C4A-64CAD0ADFE04}"/>
              </a:ext>
            </a:extLst>
          </p:cNvPr>
          <p:cNvSpPr>
            <a:spLocks noGrp="1"/>
          </p:cNvSpPr>
          <p:nvPr>
            <p:ph type="subTitle" idx="4294967295"/>
          </p:nvPr>
        </p:nvSpPr>
        <p:spPr>
          <a:xfrm>
            <a:off x="897630" y="630319"/>
            <a:ext cx="12069763" cy="1893887"/>
          </a:xfrm>
        </p:spPr>
        <p:txBody>
          <a:bodyPr>
            <a:normAutofit/>
          </a:bodyPr>
          <a:lstStyle/>
          <a:p>
            <a:pPr marL="0" indent="0" algn="ctr">
              <a:lnSpc>
                <a:spcPct val="100000"/>
              </a:lnSpc>
              <a:buNone/>
            </a:pPr>
            <a:r>
              <a:rPr lang="en-US" sz="6595" b="1" cap="all" dirty="0">
                <a:solidFill>
                  <a:schemeClr val="bg1"/>
                </a:solidFill>
                <a:latin typeface="Franklin Gothic Demi" panose="020B0603020102020204" pitchFamily="34" charset="0"/>
              </a:rPr>
              <a:t>Seniors Against scams</a:t>
            </a:r>
          </a:p>
        </p:txBody>
      </p:sp>
      <p:sp>
        <p:nvSpPr>
          <p:cNvPr id="15" name="Text Placeholder 14">
            <a:extLst>
              <a:ext uri="{FF2B5EF4-FFF2-40B4-BE49-F238E27FC236}">
                <a16:creationId xmlns:a16="http://schemas.microsoft.com/office/drawing/2014/main" id="{DE302F38-80D7-A84B-87BF-2B426F63BF72}"/>
              </a:ext>
            </a:extLst>
          </p:cNvPr>
          <p:cNvSpPr>
            <a:spLocks noGrp="1"/>
          </p:cNvSpPr>
          <p:nvPr>
            <p:ph type="body" sz="quarter" idx="4294967295"/>
          </p:nvPr>
        </p:nvSpPr>
        <p:spPr>
          <a:xfrm>
            <a:off x="3352700" y="3756058"/>
            <a:ext cx="7159625" cy="927100"/>
          </a:xfrm>
        </p:spPr>
        <p:txBody>
          <a:bodyPr>
            <a:normAutofit/>
          </a:bodyPr>
          <a:lstStyle/>
          <a:p>
            <a:pPr marL="0" indent="0" algn="ctr">
              <a:buNone/>
            </a:pPr>
            <a:r>
              <a:rPr lang="en-US">
                <a:solidFill>
                  <a:schemeClr val="bg1"/>
                </a:solidFill>
                <a:latin typeface="Franklin Gothic Medium" panose="020B0603020102020204" pitchFamily="34" charset="0"/>
              </a:rPr>
              <a:t>SENIOR CENTER INFORMATION</a:t>
            </a:r>
            <a:endParaRPr lang="en-US" dirty="0">
              <a:solidFill>
                <a:schemeClr val="bg1"/>
              </a:solidFill>
              <a:latin typeface="Franklin Gothic Medium" panose="020B0603020102020204" pitchFamily="34" charset="0"/>
            </a:endParaRPr>
          </a:p>
        </p:txBody>
      </p:sp>
      <p:sp>
        <p:nvSpPr>
          <p:cNvPr id="23" name="Footer Placeholder 18">
            <a:extLst>
              <a:ext uri="{FF2B5EF4-FFF2-40B4-BE49-F238E27FC236}">
                <a16:creationId xmlns:a16="http://schemas.microsoft.com/office/drawing/2014/main" id="{84378282-86AB-F347-88EF-841C59161309}"/>
              </a:ext>
            </a:extLst>
          </p:cNvPr>
          <p:cNvSpPr txBox="1">
            <a:spLocks/>
          </p:cNvSpPr>
          <p:nvPr/>
        </p:nvSpPr>
        <p:spPr>
          <a:xfrm>
            <a:off x="23714" y="6411695"/>
            <a:ext cx="13817599" cy="1482132"/>
          </a:xfrm>
          <a:prstGeom prst="rect">
            <a:avLst/>
          </a:prstGeom>
          <a:solidFill>
            <a:schemeClr val="bg1"/>
          </a:solidFill>
        </p:spPr>
        <p:txBody>
          <a:bodyPr vert="horz" lIns="125615" tIns="62807" rIns="125615" bIns="62807" rtlCol="0" anchor="ctr"/>
          <a:lstStyle>
            <a:defPPr>
              <a:defRPr lang="en-US"/>
            </a:defPPr>
            <a:lvl1pPr marL="0" algn="ctr" defTabSz="509412" rtl="0" eaLnBrk="1" latinLnBrk="0" hangingPunct="1">
              <a:defRPr sz="2640" b="0" i="1" kern="1200">
                <a:solidFill>
                  <a:srgbClr val="D55320"/>
                </a:solidFill>
                <a:latin typeface="Adobe Garamond Pro" panose="02020502060506020403" pitchFamily="18" charset="77"/>
                <a:ea typeface="+mn-ea"/>
                <a:cs typeface="+mn-cs"/>
              </a:defRPr>
            </a:lvl1pPr>
            <a:lvl2pPr marL="509412" algn="l" defTabSz="509412" rtl="0" eaLnBrk="1" latinLnBrk="0" hangingPunct="1">
              <a:defRPr sz="2006" kern="1200">
                <a:solidFill>
                  <a:schemeClr val="tx1"/>
                </a:solidFill>
                <a:latin typeface="+mn-lt"/>
                <a:ea typeface="+mn-ea"/>
                <a:cs typeface="+mn-cs"/>
              </a:defRPr>
            </a:lvl2pPr>
            <a:lvl3pPr marL="1018824" algn="l" defTabSz="509412" rtl="0" eaLnBrk="1" latinLnBrk="0" hangingPunct="1">
              <a:defRPr sz="2006" kern="1200">
                <a:solidFill>
                  <a:schemeClr val="tx1"/>
                </a:solidFill>
                <a:latin typeface="+mn-lt"/>
                <a:ea typeface="+mn-ea"/>
                <a:cs typeface="+mn-cs"/>
              </a:defRPr>
            </a:lvl3pPr>
            <a:lvl4pPr marL="1528237" algn="l" defTabSz="509412" rtl="0" eaLnBrk="1" latinLnBrk="0" hangingPunct="1">
              <a:defRPr sz="2006" kern="1200">
                <a:solidFill>
                  <a:schemeClr val="tx1"/>
                </a:solidFill>
                <a:latin typeface="+mn-lt"/>
                <a:ea typeface="+mn-ea"/>
                <a:cs typeface="+mn-cs"/>
              </a:defRPr>
            </a:lvl4pPr>
            <a:lvl5pPr marL="2037649" algn="l" defTabSz="509412" rtl="0" eaLnBrk="1" latinLnBrk="0" hangingPunct="1">
              <a:defRPr sz="2006" kern="1200">
                <a:solidFill>
                  <a:schemeClr val="tx1"/>
                </a:solidFill>
                <a:latin typeface="+mn-lt"/>
                <a:ea typeface="+mn-ea"/>
                <a:cs typeface="+mn-cs"/>
              </a:defRPr>
            </a:lvl5pPr>
            <a:lvl6pPr marL="2547061" algn="l" defTabSz="509412" rtl="0" eaLnBrk="1" latinLnBrk="0" hangingPunct="1">
              <a:defRPr sz="2006" kern="1200">
                <a:solidFill>
                  <a:schemeClr val="tx1"/>
                </a:solidFill>
                <a:latin typeface="+mn-lt"/>
                <a:ea typeface="+mn-ea"/>
                <a:cs typeface="+mn-cs"/>
              </a:defRPr>
            </a:lvl6pPr>
            <a:lvl7pPr marL="3056473" algn="l" defTabSz="509412" rtl="0" eaLnBrk="1" latinLnBrk="0" hangingPunct="1">
              <a:defRPr sz="2006" kern="1200">
                <a:solidFill>
                  <a:schemeClr val="tx1"/>
                </a:solidFill>
                <a:latin typeface="+mn-lt"/>
                <a:ea typeface="+mn-ea"/>
                <a:cs typeface="+mn-cs"/>
              </a:defRPr>
            </a:lvl7pPr>
            <a:lvl8pPr marL="3565886" algn="l" defTabSz="509412" rtl="0" eaLnBrk="1" latinLnBrk="0" hangingPunct="1">
              <a:defRPr sz="2006" kern="1200">
                <a:solidFill>
                  <a:schemeClr val="tx1"/>
                </a:solidFill>
                <a:latin typeface="+mn-lt"/>
                <a:ea typeface="+mn-ea"/>
                <a:cs typeface="+mn-cs"/>
              </a:defRPr>
            </a:lvl8pPr>
            <a:lvl9pPr marL="4075298" algn="l" defTabSz="509412" rtl="0" eaLnBrk="1" latinLnBrk="0" hangingPunct="1">
              <a:defRPr sz="2006" kern="1200">
                <a:solidFill>
                  <a:schemeClr val="tx1"/>
                </a:solidFill>
                <a:latin typeface="+mn-lt"/>
                <a:ea typeface="+mn-ea"/>
                <a:cs typeface="+mn-cs"/>
              </a:defRPr>
            </a:lvl9pPr>
          </a:lstStyle>
          <a:p>
            <a:r>
              <a:rPr lang="en-US" sz="3628" dirty="0">
                <a:cs typeface="Arial" panose="020B0604020202020204" pitchFamily="34" charset="0"/>
              </a:rPr>
              <a:t>Improving the lives of</a:t>
            </a:r>
            <a:r>
              <a:rPr lang="en-US" sz="3628" spc="-412" dirty="0">
                <a:cs typeface="Arial" panose="020B0604020202020204" pitchFamily="34" charset="0"/>
              </a:rPr>
              <a:t> </a:t>
            </a:r>
            <a:r>
              <a:rPr lang="en-US" sz="3628" dirty="0">
                <a:cs typeface="Arial" panose="020B0604020202020204" pitchFamily="34" charset="0"/>
              </a:rPr>
              <a:t>40 million older adults by 2030</a:t>
            </a:r>
          </a:p>
        </p:txBody>
      </p:sp>
      <p:pic>
        <p:nvPicPr>
          <p:cNvPr id="22" name="Picture 21">
            <a:extLst>
              <a:ext uri="{FF2B5EF4-FFF2-40B4-BE49-F238E27FC236}">
                <a16:creationId xmlns:a16="http://schemas.microsoft.com/office/drawing/2014/main" id="{31A756F7-0267-CD4C-95BB-8522D81F8EC8}"/>
              </a:ext>
            </a:extLst>
          </p:cNvPr>
          <p:cNvPicPr>
            <a:picLocks noChangeAspect="1"/>
          </p:cNvPicPr>
          <p:nvPr/>
        </p:nvPicPr>
        <p:blipFill>
          <a:blip r:embed="rId3"/>
          <a:stretch>
            <a:fillRect/>
          </a:stretch>
        </p:blipFill>
        <p:spPr>
          <a:xfrm>
            <a:off x="5434663" y="5252975"/>
            <a:ext cx="3750532" cy="1087864"/>
          </a:xfrm>
          <a:prstGeom prst="rect">
            <a:avLst/>
          </a:prstGeom>
        </p:spPr>
      </p:pic>
    </p:spTree>
    <p:extLst>
      <p:ext uri="{BB962C8B-B14F-4D97-AF65-F5344CB8AC3E}">
        <p14:creationId xmlns:p14="http://schemas.microsoft.com/office/powerpoint/2010/main" val="2149428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162269-2F47-450E-9D24-FBDC2372909E}"/>
              </a:ext>
            </a:extLst>
          </p:cNvPr>
          <p:cNvSpPr>
            <a:spLocks noGrp="1"/>
          </p:cNvSpPr>
          <p:nvPr>
            <p:ph type="title"/>
          </p:nvPr>
        </p:nvSpPr>
        <p:spPr/>
        <p:txBody>
          <a:bodyPr/>
          <a:lstStyle/>
          <a:p>
            <a:r>
              <a:rPr lang="en-US" dirty="0"/>
              <a:t>Top 10 Scams Targeting Seniors</a:t>
            </a:r>
          </a:p>
        </p:txBody>
      </p:sp>
      <p:sp>
        <p:nvSpPr>
          <p:cNvPr id="7" name="Content Placeholder 2">
            <a:extLst>
              <a:ext uri="{FF2B5EF4-FFF2-40B4-BE49-F238E27FC236}">
                <a16:creationId xmlns:a16="http://schemas.microsoft.com/office/drawing/2014/main" id="{388E4C95-D727-4840-B846-0EBEA29FA222}"/>
              </a:ext>
            </a:extLst>
          </p:cNvPr>
          <p:cNvSpPr txBox="1">
            <a:spLocks/>
          </p:cNvSpPr>
          <p:nvPr/>
        </p:nvSpPr>
        <p:spPr>
          <a:xfrm>
            <a:off x="769464" y="2544418"/>
            <a:ext cx="12282507" cy="4008782"/>
          </a:xfrm>
          <a:prstGeom prst="rect">
            <a:avLst/>
          </a:prstGeom>
        </p:spPr>
        <p:txBody>
          <a:bodyPr numCol="2">
            <a:noAutofit/>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690875" indent="-690875">
              <a:buFont typeface="+mj-lt"/>
              <a:buAutoNum type="arabicPeriod"/>
            </a:pPr>
            <a:r>
              <a:rPr lang="en-US" sz="3173" dirty="0">
                <a:solidFill>
                  <a:srgbClr val="1F3D7C"/>
                </a:solidFill>
              </a:rPr>
              <a:t>Social Security Impersonation Scams</a:t>
            </a:r>
          </a:p>
          <a:p>
            <a:pPr marL="690875" indent="-690875">
              <a:buFont typeface="+mj-lt"/>
              <a:buAutoNum type="arabicPeriod"/>
            </a:pPr>
            <a:r>
              <a:rPr lang="en-US" sz="3173" dirty="0">
                <a:solidFill>
                  <a:srgbClr val="1F3D7C"/>
                </a:solidFill>
              </a:rPr>
              <a:t>Romance Scams</a:t>
            </a:r>
          </a:p>
          <a:p>
            <a:pPr marL="690875" indent="-690875">
              <a:buFont typeface="+mj-lt"/>
              <a:buAutoNum type="arabicPeriod"/>
            </a:pPr>
            <a:r>
              <a:rPr lang="en-US" sz="3173" dirty="0">
                <a:solidFill>
                  <a:srgbClr val="1F3D7C"/>
                </a:solidFill>
              </a:rPr>
              <a:t>Telemarketing/Robocalls</a:t>
            </a:r>
          </a:p>
          <a:p>
            <a:pPr marL="690875" indent="-690875">
              <a:buFont typeface="+mj-lt"/>
              <a:buAutoNum type="arabicPeriod"/>
            </a:pPr>
            <a:r>
              <a:rPr lang="en-US" sz="3173" dirty="0">
                <a:solidFill>
                  <a:srgbClr val="1F3D7C"/>
                </a:solidFill>
              </a:rPr>
              <a:t>Investment Schemes</a:t>
            </a:r>
          </a:p>
          <a:p>
            <a:pPr marL="690875" indent="-690875">
              <a:buFont typeface="+mj-lt"/>
              <a:buAutoNum type="arabicPeriod"/>
            </a:pPr>
            <a:r>
              <a:rPr lang="en-US" sz="3173" dirty="0">
                <a:solidFill>
                  <a:srgbClr val="1F3D7C"/>
                </a:solidFill>
              </a:rPr>
              <a:t>Tech Support/Internet Fraud</a:t>
            </a:r>
          </a:p>
          <a:p>
            <a:pPr marL="690875" indent="-690875">
              <a:buFont typeface="+mj-lt"/>
              <a:buAutoNum type="arabicPeriod"/>
            </a:pPr>
            <a:endParaRPr lang="en-US" sz="3173" dirty="0">
              <a:solidFill>
                <a:srgbClr val="1F3D7C"/>
              </a:solidFill>
            </a:endParaRPr>
          </a:p>
          <a:p>
            <a:pPr marL="690875" indent="-690875">
              <a:buFont typeface="+mj-lt"/>
              <a:buAutoNum type="arabicPeriod"/>
            </a:pPr>
            <a:endParaRPr lang="en-US" sz="3173" dirty="0">
              <a:solidFill>
                <a:srgbClr val="1F3D7C"/>
              </a:solidFill>
            </a:endParaRPr>
          </a:p>
          <a:p>
            <a:pPr marL="690875" indent="-690875">
              <a:buFont typeface="+mj-lt"/>
              <a:buAutoNum type="arabicPeriod"/>
            </a:pPr>
            <a:endParaRPr lang="en-US" sz="3173" dirty="0">
              <a:solidFill>
                <a:srgbClr val="1F3D7C"/>
              </a:solidFill>
            </a:endParaRPr>
          </a:p>
          <a:p>
            <a:pPr marL="690875" indent="-690875">
              <a:buFont typeface="+mj-lt"/>
              <a:buAutoNum type="arabicPeriod"/>
            </a:pPr>
            <a:r>
              <a:rPr lang="en-US" sz="3173" dirty="0">
                <a:solidFill>
                  <a:srgbClr val="1F3D7C"/>
                </a:solidFill>
              </a:rPr>
              <a:t>Funeral/Cemetery Scams</a:t>
            </a:r>
          </a:p>
          <a:p>
            <a:pPr marL="690875" indent="-690875">
              <a:buFont typeface="+mj-lt"/>
              <a:buAutoNum type="arabicPeriod"/>
            </a:pPr>
            <a:r>
              <a:rPr lang="en-US" sz="3173" dirty="0">
                <a:solidFill>
                  <a:srgbClr val="1F3D7C"/>
                </a:solidFill>
              </a:rPr>
              <a:t>Medicare/Medicaid Scams</a:t>
            </a:r>
          </a:p>
          <a:p>
            <a:pPr marL="690875" indent="-690875">
              <a:buFont typeface="+mj-lt"/>
              <a:buAutoNum type="arabicPeriod"/>
            </a:pPr>
            <a:r>
              <a:rPr lang="en-US" sz="3173" dirty="0">
                <a:solidFill>
                  <a:srgbClr val="1F3D7C"/>
                </a:solidFill>
              </a:rPr>
              <a:t>Home Repair/Contractor Scams</a:t>
            </a:r>
          </a:p>
          <a:p>
            <a:pPr marL="690875" indent="-690875">
              <a:buFont typeface="+mj-lt"/>
              <a:buAutoNum type="arabicPeriod"/>
            </a:pPr>
            <a:r>
              <a:rPr lang="en-US" sz="3173" dirty="0">
                <a:solidFill>
                  <a:srgbClr val="1F3D7C"/>
                </a:solidFill>
              </a:rPr>
              <a:t>Sweepstakes &amp; Jamaican Lottery Scams</a:t>
            </a:r>
          </a:p>
          <a:p>
            <a:pPr marL="690875" indent="-690875">
              <a:buFont typeface="+mj-lt"/>
              <a:buAutoNum type="arabicPeriod"/>
            </a:pPr>
            <a:r>
              <a:rPr lang="en-US" sz="3173" dirty="0">
                <a:solidFill>
                  <a:srgbClr val="1F3D7C"/>
                </a:solidFill>
              </a:rPr>
              <a:t>The Grandparent Scam</a:t>
            </a:r>
          </a:p>
          <a:p>
            <a:pPr marL="777234" indent="-777234">
              <a:buFont typeface="+mj-lt"/>
              <a:buAutoNum type="arabicPeriod"/>
            </a:pPr>
            <a:endParaRPr lang="en-US" sz="3022" b="1" dirty="0"/>
          </a:p>
          <a:p>
            <a:endParaRPr lang="en-US" sz="3022" dirty="0"/>
          </a:p>
        </p:txBody>
      </p:sp>
    </p:spTree>
    <p:extLst>
      <p:ext uri="{BB962C8B-B14F-4D97-AF65-F5344CB8AC3E}">
        <p14:creationId xmlns:p14="http://schemas.microsoft.com/office/powerpoint/2010/main" val="2191197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EF3FF1-71A6-494D-8A44-A45316B9F4CF}"/>
              </a:ext>
            </a:extLst>
          </p:cNvPr>
          <p:cNvSpPr>
            <a:spLocks noGrp="1"/>
          </p:cNvSpPr>
          <p:nvPr>
            <p:ph type="title"/>
          </p:nvPr>
        </p:nvSpPr>
        <p:spPr>
          <a:xfrm>
            <a:off x="742696" y="3027145"/>
            <a:ext cx="5958843" cy="2750736"/>
          </a:xfrm>
        </p:spPr>
        <p:txBody>
          <a:bodyPr vert="horz" lIns="91440" tIns="45720" rIns="91440" bIns="45720" rtlCol="0" anchor="t">
            <a:normAutofit/>
          </a:bodyPr>
          <a:lstStyle/>
          <a:p>
            <a:pPr defTabSz="914400"/>
            <a:r>
              <a:rPr lang="en-US" sz="6000" dirty="0">
                <a:solidFill>
                  <a:schemeClr val="accent1">
                    <a:lumMod val="50000"/>
                  </a:schemeClr>
                </a:solidFill>
                <a:latin typeface="+mj-lt"/>
                <a:cs typeface="+mj-cs"/>
              </a:rPr>
              <a:t>Tips for Avoiding Scams</a:t>
            </a:r>
          </a:p>
        </p:txBody>
      </p:sp>
      <p:pic>
        <p:nvPicPr>
          <p:cNvPr id="19" name="Picture 2" descr="C:\Documents and Settings\Urrikka.Woods.NCOA\Local Settings\Temporary Internet Files\Content.IE5\RGEUJTV1\MP900321193[1].jpg">
            <a:extLst>
              <a:ext uri="{FF2B5EF4-FFF2-40B4-BE49-F238E27FC236}">
                <a16:creationId xmlns:a16="http://schemas.microsoft.com/office/drawing/2014/main" id="{093E2308-32EF-480B-A05C-7F2D8F2BDB33}"/>
              </a:ext>
            </a:extLst>
          </p:cNvPr>
          <p:cNvPicPr>
            <a:picLocks noGrp="1" noChangeAspect="1" noChangeArrowheads="1"/>
          </p:cNvPicPr>
          <p:nvPr>
            <p:ph sz="quarter" idx="11"/>
          </p:nvPr>
        </p:nvPicPr>
        <p:blipFill rotWithShape="1">
          <a:blip r:embed="rId2"/>
          <a:srcRect t="10283" r="1" b="11897"/>
          <a:stretch/>
        </p:blipFill>
        <p:spPr bwMode="auto">
          <a:xfrm>
            <a:off x="6701540" y="10"/>
            <a:ext cx="7116061" cy="77723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p:spPr>
      </p:pic>
    </p:spTree>
    <p:extLst>
      <p:ext uri="{BB962C8B-B14F-4D97-AF65-F5344CB8AC3E}">
        <p14:creationId xmlns:p14="http://schemas.microsoft.com/office/powerpoint/2010/main" val="3075200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F1B2-8703-4BCE-A066-EBEA49EB9390}"/>
              </a:ext>
            </a:extLst>
          </p:cNvPr>
          <p:cNvSpPr>
            <a:spLocks noGrp="1"/>
          </p:cNvSpPr>
          <p:nvPr>
            <p:ph type="title"/>
          </p:nvPr>
        </p:nvSpPr>
        <p:spPr/>
        <p:txBody>
          <a:bodyPr>
            <a:normAutofit/>
          </a:bodyPr>
          <a:lstStyle/>
          <a:p>
            <a:r>
              <a:rPr lang="en-US" dirty="0"/>
              <a:t>Tips for Avoiding Tech Support/Internet Fraud</a:t>
            </a:r>
          </a:p>
        </p:txBody>
      </p:sp>
      <p:sp>
        <p:nvSpPr>
          <p:cNvPr id="6" name="Content Placeholder 2">
            <a:extLst>
              <a:ext uri="{FF2B5EF4-FFF2-40B4-BE49-F238E27FC236}">
                <a16:creationId xmlns:a16="http://schemas.microsoft.com/office/drawing/2014/main" id="{54C16C63-A1E1-4E79-9A35-074043A91684}"/>
              </a:ext>
            </a:extLst>
          </p:cNvPr>
          <p:cNvSpPr txBox="1">
            <a:spLocks/>
          </p:cNvSpPr>
          <p:nvPr/>
        </p:nvSpPr>
        <p:spPr>
          <a:xfrm>
            <a:off x="1197525" y="2186609"/>
            <a:ext cx="11985075" cy="4814308"/>
          </a:xfrm>
          <a:prstGeom prst="rect">
            <a:avLst/>
          </a:prstGeom>
        </p:spPr>
        <p:txBody>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lvl="0" fontAlgn="base"/>
            <a:r>
              <a:rPr lang="en-US" dirty="0">
                <a:solidFill>
                  <a:srgbClr val="003767"/>
                </a:solidFill>
              </a:rPr>
              <a:t>Never give out your password security information to a third party who is calling you unsolicited.</a:t>
            </a:r>
          </a:p>
          <a:p>
            <a:pPr lvl="0" fontAlgn="base"/>
            <a:r>
              <a:rPr lang="en-US" dirty="0">
                <a:solidFill>
                  <a:srgbClr val="003767"/>
                </a:solidFill>
              </a:rPr>
              <a:t>If you have concerns about a slow running computer, errors or antivirus updating, simply contact the tech support number on your software package. </a:t>
            </a:r>
          </a:p>
          <a:p>
            <a:pPr lvl="0" fontAlgn="base"/>
            <a:r>
              <a:rPr lang="en-US" dirty="0">
                <a:solidFill>
                  <a:srgbClr val="003767"/>
                </a:solidFill>
              </a:rPr>
              <a:t>Sometimes there are local computer tech companies in your area. </a:t>
            </a:r>
          </a:p>
          <a:p>
            <a:pPr lvl="1" fontAlgn="base">
              <a:buFont typeface="Courier New" panose="02070309020205020404" pitchFamily="49" charset="0"/>
              <a:buChar char="o"/>
            </a:pPr>
            <a:r>
              <a:rPr lang="en-US" sz="3022" dirty="0">
                <a:solidFill>
                  <a:srgbClr val="003767"/>
                </a:solidFill>
              </a:rPr>
              <a:t>Contact the Better Business Bureau (BBB) for a few trusted tech support business names and get a few quotes.</a:t>
            </a:r>
          </a:p>
          <a:p>
            <a:endParaRPr lang="en-US" sz="4836" dirty="0"/>
          </a:p>
        </p:txBody>
      </p:sp>
    </p:spTree>
    <p:extLst>
      <p:ext uri="{BB962C8B-B14F-4D97-AF65-F5344CB8AC3E}">
        <p14:creationId xmlns:p14="http://schemas.microsoft.com/office/powerpoint/2010/main" val="2694182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F45F8-20B6-4502-B30F-F273FCC05B99}"/>
              </a:ext>
            </a:extLst>
          </p:cNvPr>
          <p:cNvSpPr>
            <a:spLocks noGrp="1"/>
          </p:cNvSpPr>
          <p:nvPr>
            <p:ph type="title"/>
          </p:nvPr>
        </p:nvSpPr>
        <p:spPr/>
        <p:txBody>
          <a:bodyPr/>
          <a:lstStyle/>
          <a:p>
            <a:r>
              <a:rPr lang="en-US" dirty="0"/>
              <a:t>Tips for Avoiding Funeral/Cemetery Scams</a:t>
            </a:r>
          </a:p>
        </p:txBody>
      </p:sp>
      <p:sp>
        <p:nvSpPr>
          <p:cNvPr id="3" name="Text Placeholder 2">
            <a:extLst>
              <a:ext uri="{FF2B5EF4-FFF2-40B4-BE49-F238E27FC236}">
                <a16:creationId xmlns:a16="http://schemas.microsoft.com/office/drawing/2014/main" id="{960FA833-99DA-46D7-9395-67ECA76982FE}"/>
              </a:ext>
            </a:extLst>
          </p:cNvPr>
          <p:cNvSpPr>
            <a:spLocks noGrp="1"/>
          </p:cNvSpPr>
          <p:nvPr>
            <p:ph sz="quarter" idx="12"/>
          </p:nvPr>
        </p:nvSpPr>
        <p:spPr>
          <a:xfrm>
            <a:off x="1197526" y="2383895"/>
            <a:ext cx="12001162" cy="4617021"/>
          </a:xfrm>
        </p:spPr>
        <p:txBody>
          <a:bodyPr>
            <a:normAutofit fontScale="92500" lnSpcReduction="10000"/>
          </a:bodyPr>
          <a:lstStyle/>
          <a:p>
            <a:pPr lvl="0" fontAlgn="base"/>
            <a:r>
              <a:rPr lang="en-US" sz="3600" dirty="0">
                <a:solidFill>
                  <a:srgbClr val="203D7A"/>
                </a:solidFill>
                <a:latin typeface="+mn-lt"/>
              </a:rPr>
              <a:t>Never agree to anything over the phone until you’ve had a chance to read it in writing.</a:t>
            </a:r>
          </a:p>
          <a:p>
            <a:pPr lvl="0" fontAlgn="base"/>
            <a:r>
              <a:rPr lang="en-US" sz="3600" dirty="0">
                <a:solidFill>
                  <a:srgbClr val="203D7A"/>
                </a:solidFill>
                <a:latin typeface="+mn-lt"/>
              </a:rPr>
              <a:t>Never agree to pressure sales. </a:t>
            </a:r>
          </a:p>
          <a:p>
            <a:pPr lvl="1" fontAlgn="base"/>
            <a:r>
              <a:rPr lang="en-US" sz="3600" dirty="0">
                <a:solidFill>
                  <a:srgbClr val="203D7A"/>
                </a:solidFill>
                <a:latin typeface="+mn-lt"/>
              </a:rPr>
              <a:t>Get everything in writing.</a:t>
            </a:r>
          </a:p>
          <a:p>
            <a:pPr lvl="1" fontAlgn="base"/>
            <a:r>
              <a:rPr lang="en-US" sz="3600" dirty="0">
                <a:solidFill>
                  <a:srgbClr val="203D7A"/>
                </a:solidFill>
                <a:latin typeface="+mn-lt"/>
              </a:rPr>
              <a:t>Take it home and review it first.</a:t>
            </a:r>
          </a:p>
          <a:p>
            <a:pPr lvl="0" fontAlgn="base"/>
            <a:r>
              <a:rPr lang="en-US" sz="3600" dirty="0">
                <a:solidFill>
                  <a:srgbClr val="203D7A"/>
                </a:solidFill>
                <a:latin typeface="+mn-lt"/>
              </a:rPr>
              <a:t>Check out the business with Better Business Bureau.</a:t>
            </a:r>
          </a:p>
          <a:p>
            <a:pPr lvl="1" fontAlgn="base"/>
            <a:r>
              <a:rPr lang="en-US" sz="3600" dirty="0">
                <a:solidFill>
                  <a:srgbClr val="203D7A"/>
                </a:solidFill>
                <a:latin typeface="+mn-lt"/>
              </a:rPr>
              <a:t>If someone states they represent an organization that your loved one did business with, tell them to send it to you in writing for review.  </a:t>
            </a:r>
          </a:p>
          <a:p>
            <a:pPr marL="0" indent="0">
              <a:buNone/>
            </a:pPr>
            <a:endParaRPr lang="en-US" dirty="0"/>
          </a:p>
        </p:txBody>
      </p:sp>
    </p:spTree>
    <p:extLst>
      <p:ext uri="{BB962C8B-B14F-4D97-AF65-F5344CB8AC3E}">
        <p14:creationId xmlns:p14="http://schemas.microsoft.com/office/powerpoint/2010/main" val="4146800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B29B14-4C87-4F27-8826-C17C244B4D81}"/>
              </a:ext>
            </a:extLst>
          </p:cNvPr>
          <p:cNvSpPr>
            <a:spLocks noGrp="1"/>
          </p:cNvSpPr>
          <p:nvPr>
            <p:ph type="title"/>
          </p:nvPr>
        </p:nvSpPr>
        <p:spPr/>
        <p:txBody>
          <a:bodyPr/>
          <a:lstStyle/>
          <a:p>
            <a:r>
              <a:rPr lang="en-US" dirty="0">
                <a:solidFill>
                  <a:srgbClr val="1F3D7C"/>
                </a:solidFill>
              </a:rPr>
              <a:t>Tips for Avoiding Medicare Scams</a:t>
            </a:r>
            <a:endParaRPr lang="en-US" dirty="0"/>
          </a:p>
        </p:txBody>
      </p:sp>
      <p:sp>
        <p:nvSpPr>
          <p:cNvPr id="5" name="Content Placeholder 2">
            <a:extLst>
              <a:ext uri="{FF2B5EF4-FFF2-40B4-BE49-F238E27FC236}">
                <a16:creationId xmlns:a16="http://schemas.microsoft.com/office/drawing/2014/main" id="{9C62F2B6-D694-4360-84E7-0E69ADC7C114}"/>
              </a:ext>
            </a:extLst>
          </p:cNvPr>
          <p:cNvSpPr txBox="1">
            <a:spLocks/>
          </p:cNvSpPr>
          <p:nvPr/>
        </p:nvSpPr>
        <p:spPr>
          <a:xfrm>
            <a:off x="1197524" y="2070911"/>
            <a:ext cx="12067901" cy="4833472"/>
          </a:xfrm>
          <a:prstGeom prst="rect">
            <a:avLst/>
          </a:prstGeom>
        </p:spPr>
        <p:txBody>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907"/>
              </a:spcAft>
            </a:pPr>
            <a:r>
              <a:rPr lang="en-US" sz="2800" dirty="0">
                <a:solidFill>
                  <a:srgbClr val="1F3D7C"/>
                </a:solidFill>
              </a:rPr>
              <a:t>Protect your Medicare number as you do your credit card numbers and do not allow anyone else to use it.</a:t>
            </a:r>
          </a:p>
          <a:p>
            <a:pPr>
              <a:spcAft>
                <a:spcPts val="907"/>
              </a:spcAft>
            </a:pPr>
            <a:r>
              <a:rPr lang="en-US" sz="2800" dirty="0">
                <a:solidFill>
                  <a:srgbClr val="1F3D7C"/>
                </a:solidFill>
              </a:rPr>
              <a:t>Be wary of salespeople trying to sell you something they claim will be paid for by Medicare.</a:t>
            </a:r>
          </a:p>
          <a:p>
            <a:pPr>
              <a:spcAft>
                <a:spcPts val="907"/>
              </a:spcAft>
            </a:pPr>
            <a:r>
              <a:rPr lang="en-US" sz="2800" dirty="0">
                <a:solidFill>
                  <a:srgbClr val="1F3D7C"/>
                </a:solidFill>
              </a:rPr>
              <a:t>Review your Medicare statements to be sure you have in fact received the services billed.</a:t>
            </a:r>
          </a:p>
          <a:p>
            <a:pPr>
              <a:spcAft>
                <a:spcPts val="907"/>
              </a:spcAft>
            </a:pPr>
            <a:r>
              <a:rPr lang="en-US" sz="2800" dirty="0">
                <a:solidFill>
                  <a:srgbClr val="1F3D7C"/>
                </a:solidFill>
              </a:rPr>
              <a:t>Report suspicious activities to </a:t>
            </a:r>
            <a:r>
              <a:rPr lang="en-US" sz="2800" b="1" dirty="0">
                <a:solidFill>
                  <a:srgbClr val="1F3D7C"/>
                </a:solidFill>
              </a:rPr>
              <a:t>1-800-MEDICARE.</a:t>
            </a:r>
          </a:p>
          <a:p>
            <a:pPr>
              <a:spcAft>
                <a:spcPts val="907"/>
              </a:spcAft>
            </a:pPr>
            <a:r>
              <a:rPr lang="en-US" sz="2800" dirty="0">
                <a:solidFill>
                  <a:srgbClr val="1F3D7C"/>
                </a:solidFill>
              </a:rPr>
              <a:t>Contact your local Senior Medicare Patrol  program </a:t>
            </a:r>
            <a:r>
              <a:rPr lang="en-US" sz="2800" u="sng" dirty="0">
                <a:solidFill>
                  <a:srgbClr val="1F3D7C"/>
                </a:solidFill>
                <a:hlinkClick r:id="rId2"/>
              </a:rPr>
              <a:t>www.smpresource.org</a:t>
            </a:r>
            <a:endParaRPr lang="en-US" sz="2800" b="1" dirty="0">
              <a:solidFill>
                <a:srgbClr val="1F3D7C"/>
              </a:solidFill>
            </a:endParaRPr>
          </a:p>
          <a:p>
            <a:pPr>
              <a:spcAft>
                <a:spcPts val="907"/>
              </a:spcAft>
            </a:pPr>
            <a:endParaRPr lang="en-US" sz="3022" dirty="0"/>
          </a:p>
          <a:p>
            <a:pPr>
              <a:spcAft>
                <a:spcPts val="907"/>
              </a:spcAft>
            </a:pPr>
            <a:endParaRPr lang="en-US" sz="4836" dirty="0"/>
          </a:p>
        </p:txBody>
      </p:sp>
    </p:spTree>
    <p:extLst>
      <p:ext uri="{BB962C8B-B14F-4D97-AF65-F5344CB8AC3E}">
        <p14:creationId xmlns:p14="http://schemas.microsoft.com/office/powerpoint/2010/main" val="4242018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7AA4A0-9528-8F4C-8471-69989BA69D06}"/>
              </a:ext>
            </a:extLst>
          </p:cNvPr>
          <p:cNvSpPr>
            <a:spLocks noGrp="1"/>
          </p:cNvSpPr>
          <p:nvPr>
            <p:ph type="title"/>
          </p:nvPr>
        </p:nvSpPr>
        <p:spPr/>
        <p:txBody>
          <a:bodyPr>
            <a:normAutofit/>
          </a:bodyPr>
          <a:lstStyle/>
          <a:p>
            <a:r>
              <a:rPr lang="en-US" dirty="0">
                <a:solidFill>
                  <a:srgbClr val="1F3D7C"/>
                </a:solidFill>
              </a:rPr>
              <a:t>Tips for Avoiding Home </a:t>
            </a:r>
            <a:br>
              <a:rPr lang="en-US" dirty="0">
                <a:solidFill>
                  <a:srgbClr val="1F3D7C"/>
                </a:solidFill>
              </a:rPr>
            </a:br>
            <a:r>
              <a:rPr lang="en-US" dirty="0">
                <a:solidFill>
                  <a:srgbClr val="1F3D7C"/>
                </a:solidFill>
              </a:rPr>
              <a:t>Repair/Contractor Scams</a:t>
            </a:r>
            <a:endParaRPr lang="en-US" dirty="0"/>
          </a:p>
        </p:txBody>
      </p:sp>
      <p:sp>
        <p:nvSpPr>
          <p:cNvPr id="2" name="Text Placeholder 1">
            <a:extLst>
              <a:ext uri="{FF2B5EF4-FFF2-40B4-BE49-F238E27FC236}">
                <a16:creationId xmlns:a16="http://schemas.microsoft.com/office/drawing/2014/main" id="{246D921B-B495-4C93-9494-D0E4E540CA76}"/>
              </a:ext>
            </a:extLst>
          </p:cNvPr>
          <p:cNvSpPr>
            <a:spLocks noGrp="1"/>
          </p:cNvSpPr>
          <p:nvPr>
            <p:ph sz="quarter" idx="12"/>
          </p:nvPr>
        </p:nvSpPr>
        <p:spPr>
          <a:xfrm>
            <a:off x="1197526" y="2383895"/>
            <a:ext cx="12001162" cy="4617021"/>
          </a:xfrm>
        </p:spPr>
        <p:txBody>
          <a:bodyPr>
            <a:normAutofit fontScale="62500" lnSpcReduction="20000"/>
          </a:bodyPr>
          <a:lstStyle/>
          <a:p>
            <a:pPr lvl="0" fontAlgn="base"/>
            <a:r>
              <a:rPr lang="en-US" sz="5100" dirty="0">
                <a:solidFill>
                  <a:srgbClr val="203D89"/>
                </a:solidFill>
                <a:latin typeface="+mn-lt"/>
              </a:rPr>
              <a:t>Never do business with someone that just shows up at your door.</a:t>
            </a:r>
          </a:p>
          <a:p>
            <a:pPr lvl="0" fontAlgn="base"/>
            <a:r>
              <a:rPr lang="en-US" sz="5100" dirty="0">
                <a:solidFill>
                  <a:srgbClr val="203D89"/>
                </a:solidFill>
                <a:latin typeface="+mn-lt"/>
              </a:rPr>
              <a:t>Never pay up front for the whole job; wait until all work is complete and inspected.</a:t>
            </a:r>
          </a:p>
          <a:p>
            <a:pPr lvl="0" fontAlgn="base"/>
            <a:r>
              <a:rPr lang="en-US" sz="5100" dirty="0">
                <a:solidFill>
                  <a:srgbClr val="203D89"/>
                </a:solidFill>
                <a:latin typeface="+mn-lt"/>
              </a:rPr>
              <a:t>If you would like to pursue an offer, get the name of the business, telephone and physical location of the company and tell them you will call them back (even if they urge you to do business now).  Then check them out with Better Business Bureau. </a:t>
            </a:r>
          </a:p>
          <a:p>
            <a:pPr lvl="0" fontAlgn="base"/>
            <a:r>
              <a:rPr lang="en-US" sz="5100" dirty="0">
                <a:solidFill>
                  <a:srgbClr val="203D89"/>
                </a:solidFill>
                <a:latin typeface="+mn-lt"/>
              </a:rPr>
              <a:t>Get it in writing. </a:t>
            </a:r>
          </a:p>
          <a:p>
            <a:pPr lvl="0" fontAlgn="base"/>
            <a:r>
              <a:rPr lang="en-US" sz="5100" dirty="0">
                <a:solidFill>
                  <a:srgbClr val="203D89"/>
                </a:solidFill>
                <a:latin typeface="+mn-lt"/>
              </a:rPr>
              <a:t>Call the Better Business Bureau at 804-648-0016 or go online at bbb.org to look up the business.</a:t>
            </a:r>
          </a:p>
          <a:p>
            <a:endParaRPr lang="en-US" dirty="0"/>
          </a:p>
        </p:txBody>
      </p:sp>
      <p:sp>
        <p:nvSpPr>
          <p:cNvPr id="6" name="Content Placeholder 2">
            <a:extLst>
              <a:ext uri="{FF2B5EF4-FFF2-40B4-BE49-F238E27FC236}">
                <a16:creationId xmlns:a16="http://schemas.microsoft.com/office/drawing/2014/main" id="{82F2A070-9B93-45F6-A6B8-B62A62261E91}"/>
              </a:ext>
            </a:extLst>
          </p:cNvPr>
          <p:cNvSpPr txBox="1">
            <a:spLocks/>
          </p:cNvSpPr>
          <p:nvPr/>
        </p:nvSpPr>
        <p:spPr>
          <a:xfrm>
            <a:off x="0" y="1277453"/>
            <a:ext cx="10952146" cy="5794774"/>
          </a:xfrm>
          <a:prstGeom prst="rect">
            <a:avLst/>
          </a:prstGeom>
        </p:spPr>
        <p:txBody>
          <a:bodyPr numCol="2"/>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1381750" lvl="1" indent="-690875">
              <a:buNone/>
            </a:pPr>
            <a:endParaRPr lang="en-US" sz="3022" dirty="0"/>
          </a:p>
        </p:txBody>
      </p:sp>
    </p:spTree>
    <p:extLst>
      <p:ext uri="{BB962C8B-B14F-4D97-AF65-F5344CB8AC3E}">
        <p14:creationId xmlns:p14="http://schemas.microsoft.com/office/powerpoint/2010/main" val="1558984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1BC07-75B8-4E28-86FD-2510BE4ACBF0}"/>
              </a:ext>
            </a:extLst>
          </p:cNvPr>
          <p:cNvSpPr>
            <a:spLocks noGrp="1"/>
          </p:cNvSpPr>
          <p:nvPr>
            <p:ph type="title"/>
          </p:nvPr>
        </p:nvSpPr>
        <p:spPr/>
        <p:txBody>
          <a:bodyPr>
            <a:normAutofit/>
          </a:bodyPr>
          <a:lstStyle/>
          <a:p>
            <a:r>
              <a:rPr lang="en-US" dirty="0"/>
              <a:t>Tips for Avoiding Sweepstakes/Lottery Scams</a:t>
            </a:r>
          </a:p>
        </p:txBody>
      </p:sp>
      <p:sp>
        <p:nvSpPr>
          <p:cNvPr id="3" name="Text Placeholder 2">
            <a:extLst>
              <a:ext uri="{FF2B5EF4-FFF2-40B4-BE49-F238E27FC236}">
                <a16:creationId xmlns:a16="http://schemas.microsoft.com/office/drawing/2014/main" id="{25EE0A3A-DC8B-4BC2-BB9E-62596C7E60D3}"/>
              </a:ext>
            </a:extLst>
          </p:cNvPr>
          <p:cNvSpPr>
            <a:spLocks noGrp="1"/>
          </p:cNvSpPr>
          <p:nvPr>
            <p:ph sz="quarter" idx="12"/>
          </p:nvPr>
        </p:nvSpPr>
        <p:spPr>
          <a:xfrm>
            <a:off x="1197526" y="2383895"/>
            <a:ext cx="12001162" cy="4735361"/>
          </a:xfrm>
        </p:spPr>
        <p:txBody>
          <a:bodyPr/>
          <a:lstStyle/>
          <a:p>
            <a:pPr lvl="0" fontAlgn="base"/>
            <a:r>
              <a:rPr lang="en-US" sz="3600" dirty="0">
                <a:solidFill>
                  <a:srgbClr val="203D89"/>
                </a:solidFill>
                <a:latin typeface="+mn-lt"/>
              </a:rPr>
              <a:t>Legitimate lotteries/sweepstakes take the taxes and other fees out of any winning before you receive it.</a:t>
            </a:r>
          </a:p>
          <a:p>
            <a:pPr lvl="0" fontAlgn="base"/>
            <a:r>
              <a:rPr lang="en-US" sz="3600" dirty="0">
                <a:solidFill>
                  <a:srgbClr val="203D89"/>
                </a:solidFill>
                <a:latin typeface="+mn-lt"/>
              </a:rPr>
              <a:t>You cannot win if you did not play.</a:t>
            </a:r>
          </a:p>
          <a:p>
            <a:pPr lvl="0" fontAlgn="base"/>
            <a:r>
              <a:rPr lang="en-US" sz="3600" dirty="0">
                <a:solidFill>
                  <a:srgbClr val="203D89"/>
                </a:solidFill>
                <a:latin typeface="+mn-lt"/>
              </a:rPr>
              <a:t>United States citizens cannot play and win foreign lotteries.  It is illegal. </a:t>
            </a:r>
          </a:p>
          <a:p>
            <a:endParaRPr lang="en-US" dirty="0"/>
          </a:p>
        </p:txBody>
      </p:sp>
    </p:spTree>
    <p:extLst>
      <p:ext uri="{BB962C8B-B14F-4D97-AF65-F5344CB8AC3E}">
        <p14:creationId xmlns:p14="http://schemas.microsoft.com/office/powerpoint/2010/main" val="1823343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3C48C-5422-421C-BCAD-4C715D5E2F04}"/>
              </a:ext>
            </a:extLst>
          </p:cNvPr>
          <p:cNvSpPr>
            <a:spLocks noGrp="1"/>
          </p:cNvSpPr>
          <p:nvPr>
            <p:ph type="title"/>
          </p:nvPr>
        </p:nvSpPr>
        <p:spPr/>
        <p:txBody>
          <a:bodyPr/>
          <a:lstStyle/>
          <a:p>
            <a:r>
              <a:rPr lang="en-US" dirty="0"/>
              <a:t>Tips for Avoiding Grandparent Scams</a:t>
            </a:r>
          </a:p>
        </p:txBody>
      </p:sp>
      <p:sp>
        <p:nvSpPr>
          <p:cNvPr id="3" name="Text Placeholder 2">
            <a:extLst>
              <a:ext uri="{FF2B5EF4-FFF2-40B4-BE49-F238E27FC236}">
                <a16:creationId xmlns:a16="http://schemas.microsoft.com/office/drawing/2014/main" id="{78425D11-462B-42CC-A6E8-C67DEA1661D1}"/>
              </a:ext>
            </a:extLst>
          </p:cNvPr>
          <p:cNvSpPr>
            <a:spLocks noGrp="1"/>
          </p:cNvSpPr>
          <p:nvPr>
            <p:ph sz="quarter" idx="12"/>
          </p:nvPr>
        </p:nvSpPr>
        <p:spPr>
          <a:xfrm>
            <a:off x="1197526" y="2383895"/>
            <a:ext cx="12001162" cy="4430561"/>
          </a:xfrm>
        </p:spPr>
        <p:txBody>
          <a:bodyPr>
            <a:normAutofit fontScale="85000" lnSpcReduction="10000"/>
          </a:bodyPr>
          <a:lstStyle/>
          <a:p>
            <a:pPr lvl="0" fontAlgn="base"/>
            <a:r>
              <a:rPr lang="en-US" sz="4200" dirty="0">
                <a:solidFill>
                  <a:srgbClr val="203D89"/>
                </a:solidFill>
                <a:latin typeface="+mn-lt"/>
              </a:rPr>
              <a:t>Hang up and call your grandchild or parent of the grandchild from a number you know.</a:t>
            </a:r>
          </a:p>
          <a:p>
            <a:pPr lvl="0" fontAlgn="base"/>
            <a:r>
              <a:rPr lang="en-US" sz="4200" dirty="0">
                <a:solidFill>
                  <a:srgbClr val="203D89"/>
                </a:solidFill>
                <a:latin typeface="+mn-lt"/>
              </a:rPr>
              <a:t>If you feel compelled to listen and you are worried this may be real, start asking a lot of questions like “What’s your sister’s name?” or “What’s your great aunt’s name?” Ask something that a scammer may not be privy to.</a:t>
            </a:r>
          </a:p>
          <a:p>
            <a:pPr lvl="0" fontAlgn="base"/>
            <a:r>
              <a:rPr lang="en-US" sz="4200" dirty="0">
                <a:solidFill>
                  <a:srgbClr val="203D89"/>
                </a:solidFill>
                <a:latin typeface="+mn-lt"/>
              </a:rPr>
              <a:t>Some families will also set up a password that only they know and in times like this you can ask your “grandchild” for the family password.</a:t>
            </a:r>
          </a:p>
          <a:p>
            <a:endParaRPr lang="en-US" dirty="0"/>
          </a:p>
        </p:txBody>
      </p:sp>
    </p:spTree>
    <p:extLst>
      <p:ext uri="{BB962C8B-B14F-4D97-AF65-F5344CB8AC3E}">
        <p14:creationId xmlns:p14="http://schemas.microsoft.com/office/powerpoint/2010/main" val="2038837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A41CDC-708B-423F-A780-4F5F3C018B9C}"/>
              </a:ext>
            </a:extLst>
          </p:cNvPr>
          <p:cNvSpPr>
            <a:spLocks noGrp="1"/>
          </p:cNvSpPr>
          <p:nvPr>
            <p:ph type="title"/>
          </p:nvPr>
        </p:nvSpPr>
        <p:spPr>
          <a:xfrm>
            <a:off x="1083729" y="1250990"/>
            <a:ext cx="4108757" cy="4404745"/>
          </a:xfrm>
        </p:spPr>
        <p:txBody>
          <a:bodyPr>
            <a:normAutofit/>
          </a:bodyPr>
          <a:lstStyle/>
          <a:p>
            <a:r>
              <a:rPr lang="en-US" sz="6000" dirty="0">
                <a:solidFill>
                  <a:schemeClr val="accent1">
                    <a:lumMod val="50000"/>
                  </a:schemeClr>
                </a:solidFill>
                <a:latin typeface="+mj-lt"/>
              </a:rPr>
              <a:t>Protecting Yourself &amp; Your Loved Ones</a:t>
            </a:r>
          </a:p>
        </p:txBody>
      </p:sp>
      <p:pic>
        <p:nvPicPr>
          <p:cNvPr id="6" name="Picture 2">
            <a:extLst>
              <a:ext uri="{FF2B5EF4-FFF2-40B4-BE49-F238E27FC236}">
                <a16:creationId xmlns:a16="http://schemas.microsoft.com/office/drawing/2014/main" id="{2EDEEDCB-831E-4DF4-A34A-E2613F91FAC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04" b="737"/>
          <a:stretch/>
        </p:blipFill>
        <p:spPr bwMode="auto">
          <a:xfrm>
            <a:off x="5840998" y="364000"/>
            <a:ext cx="7427351" cy="617143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974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F7D260-1BEA-402A-84B1-465763DAEE36}"/>
              </a:ext>
            </a:extLst>
          </p:cNvPr>
          <p:cNvSpPr>
            <a:spLocks noGrp="1"/>
          </p:cNvSpPr>
          <p:nvPr>
            <p:ph type="title"/>
          </p:nvPr>
        </p:nvSpPr>
        <p:spPr/>
        <p:txBody>
          <a:bodyPr/>
          <a:lstStyle/>
          <a:p>
            <a:r>
              <a:rPr lang="en-US" dirty="0">
                <a:solidFill>
                  <a:srgbClr val="1F3D7C"/>
                </a:solidFill>
              </a:rPr>
              <a:t>Protecting Your Identity</a:t>
            </a:r>
            <a:endParaRPr lang="en-US" dirty="0"/>
          </a:p>
        </p:txBody>
      </p:sp>
      <p:sp>
        <p:nvSpPr>
          <p:cNvPr id="6" name="Content Placeholder 2">
            <a:extLst>
              <a:ext uri="{FF2B5EF4-FFF2-40B4-BE49-F238E27FC236}">
                <a16:creationId xmlns:a16="http://schemas.microsoft.com/office/drawing/2014/main" id="{7FEA04D2-CBC6-42F0-9C35-7108EAB39D2F}"/>
              </a:ext>
            </a:extLst>
          </p:cNvPr>
          <p:cNvSpPr txBox="1">
            <a:spLocks/>
          </p:cNvSpPr>
          <p:nvPr/>
        </p:nvSpPr>
        <p:spPr>
          <a:xfrm>
            <a:off x="1264358" y="2070911"/>
            <a:ext cx="11576999" cy="4647941"/>
          </a:xfrm>
          <a:prstGeom prst="rect">
            <a:avLst/>
          </a:prstGeom>
        </p:spPr>
        <p:txBody>
          <a:bodyPr>
            <a:normAutofit fontScale="92500" lnSpcReduction="20000"/>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US" sz="3627" b="1" dirty="0">
                <a:solidFill>
                  <a:srgbClr val="1F3D7C"/>
                </a:solidFill>
              </a:rPr>
              <a:t>Identity Theft:  </a:t>
            </a:r>
          </a:p>
          <a:p>
            <a:pPr lvl="1">
              <a:spcAft>
                <a:spcPts val="1813"/>
              </a:spcAft>
            </a:pPr>
            <a:r>
              <a:rPr lang="en-US" sz="3600" dirty="0">
                <a:solidFill>
                  <a:srgbClr val="1F3D7C"/>
                </a:solidFill>
              </a:rPr>
              <a:t>Without your consent, someone using your personal information (Social Security, credit card, or driver’s license number) to access your accounts, open up new accounts, or apply for loans or mortgages is a crime. </a:t>
            </a:r>
          </a:p>
          <a:p>
            <a:r>
              <a:rPr lang="en-US" sz="3627" dirty="0">
                <a:solidFill>
                  <a:srgbClr val="1F3D7C"/>
                </a:solidFill>
              </a:rPr>
              <a:t> </a:t>
            </a:r>
            <a:r>
              <a:rPr lang="en-US" sz="3627" b="1" dirty="0">
                <a:solidFill>
                  <a:srgbClr val="1F3D7C"/>
                </a:solidFill>
              </a:rPr>
              <a:t>Medical Identity Theft</a:t>
            </a:r>
          </a:p>
          <a:p>
            <a:pPr lvl="1"/>
            <a:r>
              <a:rPr lang="en-US" sz="3627" dirty="0">
                <a:solidFill>
                  <a:srgbClr val="1F3D7C"/>
                </a:solidFill>
              </a:rPr>
              <a:t>Without your consent, someone using your personal and health insurance information to get medical treatment, prescription drugs, or surgery.</a:t>
            </a:r>
          </a:p>
          <a:p>
            <a:pPr lvl="1"/>
            <a:endParaRPr lang="en-US" sz="4231" dirty="0"/>
          </a:p>
        </p:txBody>
      </p:sp>
    </p:spTree>
    <p:extLst>
      <p:ext uri="{BB962C8B-B14F-4D97-AF65-F5344CB8AC3E}">
        <p14:creationId xmlns:p14="http://schemas.microsoft.com/office/powerpoint/2010/main" val="35209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7715A-0709-4326-9B01-EB0E6739F058}"/>
              </a:ext>
            </a:extLst>
          </p:cNvPr>
          <p:cNvSpPr>
            <a:spLocks noGrp="1"/>
          </p:cNvSpPr>
          <p:nvPr>
            <p:ph type="title"/>
          </p:nvPr>
        </p:nvSpPr>
        <p:spPr>
          <a:xfrm>
            <a:off x="1197525" y="1328588"/>
            <a:ext cx="11355717" cy="1299428"/>
          </a:xfrm>
        </p:spPr>
        <p:txBody>
          <a:bodyPr>
            <a:normAutofit fontScale="90000"/>
          </a:bodyPr>
          <a:lstStyle/>
          <a:p>
            <a:r>
              <a:rPr lang="en-US" dirty="0"/>
              <a:t>How Much Do You Know About Scams?</a:t>
            </a:r>
            <a:br>
              <a:rPr lang="en-US" dirty="0"/>
            </a:br>
            <a:br>
              <a:rPr lang="en-US" dirty="0"/>
            </a:br>
            <a:r>
              <a:rPr lang="en-US" dirty="0"/>
              <a:t>Introduction</a:t>
            </a:r>
            <a:br>
              <a:rPr lang="en-US" dirty="0"/>
            </a:br>
            <a:endParaRPr lang="en-US" dirty="0"/>
          </a:p>
        </p:txBody>
      </p:sp>
      <p:pic>
        <p:nvPicPr>
          <p:cNvPr id="15" name="Picture 2" descr="C:\Documents and Settings\Urrikka.Woods.NCOA\Local Settings\Temporary Internet Files\Content.IE5\DU8TPJDR\MP900398831[1].jpg">
            <a:extLst>
              <a:ext uri="{FF2B5EF4-FFF2-40B4-BE49-F238E27FC236}">
                <a16:creationId xmlns:a16="http://schemas.microsoft.com/office/drawing/2014/main" id="{C0F6F1B8-7043-4E85-89F7-6AD7E55A9DD7}"/>
              </a:ext>
            </a:extLst>
          </p:cNvPr>
          <p:cNvPicPr>
            <a:picLocks noGrp="1" noChangeAspect="1" noChangeArrowheads="1"/>
          </p:cNvPicPr>
          <p:nvPr>
            <p:ph sz="quarter" idx="12"/>
          </p:nvPr>
        </p:nvPicPr>
        <p:blipFill>
          <a:blip r:embed="rId2"/>
          <a:stretch>
            <a:fillRect/>
          </a:stretch>
        </p:blipFill>
        <p:spPr>
          <a:xfrm>
            <a:off x="7112352" y="2441972"/>
            <a:ext cx="5440890" cy="3886350"/>
          </a:xfrm>
        </p:spPr>
      </p:pic>
      <p:sp>
        <p:nvSpPr>
          <p:cNvPr id="11" name="TextBox 10">
            <a:extLst>
              <a:ext uri="{FF2B5EF4-FFF2-40B4-BE49-F238E27FC236}">
                <a16:creationId xmlns:a16="http://schemas.microsoft.com/office/drawing/2014/main" id="{A982256F-25E7-4FA7-9C14-D075FD3F6C61}"/>
              </a:ext>
            </a:extLst>
          </p:cNvPr>
          <p:cNvSpPr txBox="1"/>
          <p:nvPr/>
        </p:nvSpPr>
        <p:spPr>
          <a:xfrm>
            <a:off x="2702868" y="3290623"/>
            <a:ext cx="4002381" cy="2882712"/>
          </a:xfrm>
          <a:prstGeom prst="rect">
            <a:avLst/>
          </a:prstGeom>
          <a:ln w="34925">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022" b="1" dirty="0">
                <a:solidFill>
                  <a:schemeClr val="accent1">
                    <a:lumMod val="50000"/>
                  </a:schemeClr>
                </a:solidFill>
              </a:rPr>
              <a:t>Icebreaker</a:t>
            </a:r>
          </a:p>
          <a:p>
            <a:pPr algn="ctr"/>
            <a:endParaRPr lang="en-US" sz="3022" b="1" dirty="0">
              <a:solidFill>
                <a:schemeClr val="accent1">
                  <a:lumMod val="50000"/>
                </a:schemeClr>
              </a:solidFill>
            </a:endParaRPr>
          </a:p>
          <a:p>
            <a:pPr algn="ctr"/>
            <a:r>
              <a:rPr lang="en-US" sz="3022" dirty="0">
                <a:solidFill>
                  <a:schemeClr val="accent1">
                    <a:lumMod val="50000"/>
                  </a:schemeClr>
                </a:solidFill>
              </a:rPr>
              <a:t>Take the quiz in your handbook to see </a:t>
            </a:r>
          </a:p>
          <a:p>
            <a:pPr algn="ctr"/>
            <a:r>
              <a:rPr lang="en-US" sz="3022" dirty="0">
                <a:solidFill>
                  <a:schemeClr val="accent1">
                    <a:lumMod val="50000"/>
                  </a:schemeClr>
                </a:solidFill>
              </a:rPr>
              <a:t>how you stand against scams.</a:t>
            </a:r>
          </a:p>
        </p:txBody>
      </p:sp>
    </p:spTree>
    <p:extLst>
      <p:ext uri="{BB962C8B-B14F-4D97-AF65-F5344CB8AC3E}">
        <p14:creationId xmlns:p14="http://schemas.microsoft.com/office/powerpoint/2010/main" val="1352251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98CE79-1462-47A4-AF15-DB3B6698696C}"/>
              </a:ext>
            </a:extLst>
          </p:cNvPr>
          <p:cNvSpPr>
            <a:spLocks noGrp="1"/>
          </p:cNvSpPr>
          <p:nvPr>
            <p:ph type="title"/>
          </p:nvPr>
        </p:nvSpPr>
        <p:spPr/>
        <p:txBody>
          <a:bodyPr/>
          <a:lstStyle/>
          <a:p>
            <a:r>
              <a:rPr lang="en-US" dirty="0">
                <a:solidFill>
                  <a:srgbClr val="1F3D7C"/>
                </a:solidFill>
              </a:rPr>
              <a:t>Common Ways to Steal Identity</a:t>
            </a:r>
            <a:endParaRPr lang="en-US" dirty="0"/>
          </a:p>
        </p:txBody>
      </p:sp>
      <p:sp>
        <p:nvSpPr>
          <p:cNvPr id="5" name="Content Placeholder 2">
            <a:extLst>
              <a:ext uri="{FF2B5EF4-FFF2-40B4-BE49-F238E27FC236}">
                <a16:creationId xmlns:a16="http://schemas.microsoft.com/office/drawing/2014/main" id="{CBFF1368-3C6E-4541-996B-2C9070151422}"/>
              </a:ext>
            </a:extLst>
          </p:cNvPr>
          <p:cNvSpPr txBox="1">
            <a:spLocks/>
          </p:cNvSpPr>
          <p:nvPr/>
        </p:nvSpPr>
        <p:spPr>
          <a:xfrm>
            <a:off x="1065003" y="2229938"/>
            <a:ext cx="11045381" cy="5036257"/>
          </a:xfrm>
          <a:prstGeom prst="rect">
            <a:avLst/>
          </a:prstGeom>
        </p:spPr>
        <p:txBody>
          <a:bodyPr numCol="1">
            <a:normAutofit lnSpcReduction="10000"/>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US" sz="2720" b="1" dirty="0">
                <a:solidFill>
                  <a:srgbClr val="1F3D7C"/>
                </a:solidFill>
              </a:rPr>
              <a:t>“Shoulder surfing” </a:t>
            </a:r>
          </a:p>
          <a:p>
            <a:pPr lvl="1"/>
            <a:r>
              <a:rPr lang="en-US" sz="2720" dirty="0">
                <a:solidFill>
                  <a:srgbClr val="1F3D7C"/>
                </a:solidFill>
              </a:rPr>
              <a:t>Someone looking over your shoulder as you fill out forms or use your PIN at an ATM or listening to you give your credit card number over the phone.</a:t>
            </a:r>
          </a:p>
          <a:p>
            <a:r>
              <a:rPr lang="en-US" sz="2720" b="1" dirty="0">
                <a:solidFill>
                  <a:srgbClr val="1F3D7C"/>
                </a:solidFill>
              </a:rPr>
              <a:t>“Dumpster diving” </a:t>
            </a:r>
          </a:p>
          <a:p>
            <a:pPr lvl="1"/>
            <a:r>
              <a:rPr lang="en-US" sz="2720" dirty="0">
                <a:solidFill>
                  <a:srgbClr val="1F3D7C"/>
                </a:solidFill>
              </a:rPr>
              <a:t>Someone going through garbage for copies of your checks and credit card or bank statements or for preapproved credit cards mailings in order to activate the cards.</a:t>
            </a:r>
          </a:p>
          <a:p>
            <a:r>
              <a:rPr lang="en-US" sz="2720" b="1" dirty="0">
                <a:solidFill>
                  <a:srgbClr val="1F3D7C"/>
                </a:solidFill>
              </a:rPr>
              <a:t>Phishing scams</a:t>
            </a:r>
          </a:p>
          <a:p>
            <a:pPr lvl="1"/>
            <a:r>
              <a:rPr lang="en-US" sz="2720" dirty="0">
                <a:solidFill>
                  <a:srgbClr val="1F3D7C"/>
                </a:solidFill>
              </a:rPr>
              <a:t>Emails that appear to be from a legitimate company or institution (like the IRS), asking you to “update” or “verify” your personal information.</a:t>
            </a:r>
          </a:p>
        </p:txBody>
      </p:sp>
    </p:spTree>
    <p:extLst>
      <p:ext uri="{BB962C8B-B14F-4D97-AF65-F5344CB8AC3E}">
        <p14:creationId xmlns:p14="http://schemas.microsoft.com/office/powerpoint/2010/main" val="1294408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EF4E77-15E2-4DC2-AC60-F4BF2FE0BC78}"/>
              </a:ext>
            </a:extLst>
          </p:cNvPr>
          <p:cNvSpPr>
            <a:spLocks noGrp="1"/>
          </p:cNvSpPr>
          <p:nvPr>
            <p:ph type="title"/>
          </p:nvPr>
        </p:nvSpPr>
        <p:spPr/>
        <p:txBody>
          <a:bodyPr/>
          <a:lstStyle/>
          <a:p>
            <a:r>
              <a:rPr lang="en-US" dirty="0">
                <a:solidFill>
                  <a:srgbClr val="1F3D7C"/>
                </a:solidFill>
              </a:rPr>
              <a:t>Ways to Protect Your Identity</a:t>
            </a:r>
            <a:endParaRPr lang="en-US" dirty="0"/>
          </a:p>
        </p:txBody>
      </p:sp>
      <p:sp>
        <p:nvSpPr>
          <p:cNvPr id="4" name="Content Placeholder 2">
            <a:extLst>
              <a:ext uri="{FF2B5EF4-FFF2-40B4-BE49-F238E27FC236}">
                <a16:creationId xmlns:a16="http://schemas.microsoft.com/office/drawing/2014/main" id="{32319C53-D76E-43D6-8F11-31E80FA562F4}"/>
              </a:ext>
            </a:extLst>
          </p:cNvPr>
          <p:cNvSpPr txBox="1">
            <a:spLocks/>
          </p:cNvSpPr>
          <p:nvPr/>
        </p:nvSpPr>
        <p:spPr>
          <a:xfrm>
            <a:off x="835727" y="2305878"/>
            <a:ext cx="12721248" cy="4695039"/>
          </a:xfrm>
          <a:prstGeom prst="rect">
            <a:avLst/>
          </a:prstGeom>
        </p:spPr>
        <p:txBody>
          <a:bodyPr>
            <a:normAutofit fontScale="85000" lnSpcReduction="20000"/>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453"/>
              </a:spcAft>
            </a:pPr>
            <a:r>
              <a:rPr lang="en-US" sz="2720" b="1" dirty="0">
                <a:solidFill>
                  <a:srgbClr val="1F3D7C"/>
                </a:solidFill>
              </a:rPr>
              <a:t>Invest in—and use—a paper shredder.</a:t>
            </a:r>
          </a:p>
          <a:p>
            <a:pPr>
              <a:spcAft>
                <a:spcPts val="453"/>
              </a:spcAft>
            </a:pPr>
            <a:r>
              <a:rPr lang="en-US" sz="2720" b="1" dirty="0">
                <a:solidFill>
                  <a:srgbClr val="1F3D7C"/>
                </a:solidFill>
              </a:rPr>
              <a:t>Monitor your bank and credit card statements.</a:t>
            </a:r>
          </a:p>
          <a:p>
            <a:pPr>
              <a:spcAft>
                <a:spcPts val="453"/>
              </a:spcAft>
            </a:pPr>
            <a:r>
              <a:rPr lang="en-US" sz="2720" b="1" dirty="0">
                <a:solidFill>
                  <a:srgbClr val="1F3D7C"/>
                </a:solidFill>
              </a:rPr>
              <a:t>Stamp out identity theft with a ID Guard Stamp</a:t>
            </a:r>
          </a:p>
          <a:p>
            <a:pPr>
              <a:spcAft>
                <a:spcPts val="453"/>
              </a:spcAft>
            </a:pPr>
            <a:r>
              <a:rPr lang="en-US" sz="2720" b="1" dirty="0">
                <a:solidFill>
                  <a:srgbClr val="1F3D7C"/>
                </a:solidFill>
              </a:rPr>
              <a:t>Do not fall for phishing scams.</a:t>
            </a:r>
          </a:p>
          <a:p>
            <a:pPr lvl="1">
              <a:spcAft>
                <a:spcPts val="453"/>
              </a:spcAft>
            </a:pPr>
            <a:r>
              <a:rPr lang="en-US" sz="2720" dirty="0">
                <a:solidFill>
                  <a:srgbClr val="1F3D7C"/>
                </a:solidFill>
              </a:rPr>
              <a:t>When</a:t>
            </a:r>
            <a:r>
              <a:rPr lang="en-US" sz="2720" b="1" dirty="0">
                <a:solidFill>
                  <a:srgbClr val="1F3D7C"/>
                </a:solidFill>
              </a:rPr>
              <a:t> </a:t>
            </a:r>
            <a:r>
              <a:rPr lang="en-US" sz="2720" dirty="0">
                <a:solidFill>
                  <a:srgbClr val="1F3D7C"/>
                </a:solidFill>
              </a:rPr>
              <a:t>in doubt, call the institution the email claims to come from or research the potential scam online.</a:t>
            </a:r>
          </a:p>
          <a:p>
            <a:pPr>
              <a:spcAft>
                <a:spcPts val="453"/>
              </a:spcAft>
            </a:pPr>
            <a:r>
              <a:rPr lang="en-US" sz="2720" b="1" dirty="0">
                <a:solidFill>
                  <a:srgbClr val="1F3D7C"/>
                </a:solidFill>
              </a:rPr>
              <a:t>Beware of telephone scams.</a:t>
            </a:r>
            <a:endParaRPr lang="en-US" sz="2720" dirty="0">
              <a:solidFill>
                <a:srgbClr val="1F3D7C"/>
              </a:solidFill>
            </a:endParaRPr>
          </a:p>
          <a:p>
            <a:pPr lvl="1">
              <a:spcAft>
                <a:spcPts val="453"/>
              </a:spcAft>
            </a:pPr>
            <a:r>
              <a:rPr lang="en-US" sz="2720" dirty="0">
                <a:solidFill>
                  <a:srgbClr val="1F3D7C"/>
                </a:solidFill>
              </a:rPr>
              <a:t>Never give out personal information over the phone to someone who initiates the contact with you.</a:t>
            </a:r>
          </a:p>
          <a:p>
            <a:pPr>
              <a:spcAft>
                <a:spcPts val="453"/>
              </a:spcAft>
            </a:pPr>
            <a:r>
              <a:rPr lang="en-US" sz="2720" b="1" dirty="0">
                <a:solidFill>
                  <a:srgbClr val="1F3D7C"/>
                </a:solidFill>
              </a:rPr>
              <a:t>Be careful with your mail.</a:t>
            </a:r>
            <a:endParaRPr lang="en-US" sz="2720" dirty="0">
              <a:solidFill>
                <a:srgbClr val="1F3D7C"/>
              </a:solidFill>
            </a:endParaRPr>
          </a:p>
          <a:p>
            <a:pPr lvl="1">
              <a:spcAft>
                <a:spcPts val="453"/>
              </a:spcAft>
            </a:pPr>
            <a:r>
              <a:rPr lang="en-US" sz="2720" dirty="0">
                <a:solidFill>
                  <a:srgbClr val="1F3D7C"/>
                </a:solidFill>
              </a:rPr>
              <a:t>Do not let incoming mail sit in your mailbox for a long time. When sending out sensitive mail, consider dropping it off at a secure collection box or directly at the post office. </a:t>
            </a:r>
          </a:p>
        </p:txBody>
      </p:sp>
    </p:spTree>
    <p:extLst>
      <p:ext uri="{BB962C8B-B14F-4D97-AF65-F5344CB8AC3E}">
        <p14:creationId xmlns:p14="http://schemas.microsoft.com/office/powerpoint/2010/main" val="3810128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3215B9-F6A1-4527-8840-38D82BC0A559}"/>
              </a:ext>
            </a:extLst>
          </p:cNvPr>
          <p:cNvSpPr>
            <a:spLocks noGrp="1"/>
          </p:cNvSpPr>
          <p:nvPr>
            <p:ph type="title"/>
          </p:nvPr>
        </p:nvSpPr>
        <p:spPr/>
        <p:txBody>
          <a:bodyPr>
            <a:normAutofit/>
          </a:bodyPr>
          <a:lstStyle/>
          <a:p>
            <a:r>
              <a:rPr lang="en-US" dirty="0">
                <a:solidFill>
                  <a:srgbClr val="1F3D7C"/>
                </a:solidFill>
              </a:rPr>
              <a:t>If You Suspect You’re a Victim </a:t>
            </a:r>
            <a:br>
              <a:rPr lang="en-US" dirty="0">
                <a:solidFill>
                  <a:srgbClr val="1F3D7C"/>
                </a:solidFill>
              </a:rPr>
            </a:br>
            <a:r>
              <a:rPr lang="en-US" dirty="0">
                <a:solidFill>
                  <a:srgbClr val="1F3D7C"/>
                </a:solidFill>
              </a:rPr>
              <a:t>of Identity Theft</a:t>
            </a:r>
            <a:endParaRPr lang="en-US" dirty="0"/>
          </a:p>
        </p:txBody>
      </p:sp>
      <p:sp>
        <p:nvSpPr>
          <p:cNvPr id="4" name="Content Placeholder 2">
            <a:extLst>
              <a:ext uri="{FF2B5EF4-FFF2-40B4-BE49-F238E27FC236}">
                <a16:creationId xmlns:a16="http://schemas.microsoft.com/office/drawing/2014/main" id="{B5329272-B714-4C46-A4A7-B797FAAE2018}"/>
              </a:ext>
            </a:extLst>
          </p:cNvPr>
          <p:cNvSpPr txBox="1">
            <a:spLocks/>
          </p:cNvSpPr>
          <p:nvPr/>
        </p:nvSpPr>
        <p:spPr>
          <a:xfrm>
            <a:off x="1197525" y="2332382"/>
            <a:ext cx="11003934" cy="4467467"/>
          </a:xfrm>
          <a:prstGeom prst="rect">
            <a:avLst/>
          </a:prstGeom>
        </p:spPr>
        <p:txBody>
          <a:bodyPr>
            <a:normAutofit fontScale="85000" lnSpcReduction="10000"/>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US" sz="3627" dirty="0">
                <a:solidFill>
                  <a:srgbClr val="1F3D7C"/>
                </a:solidFill>
              </a:rPr>
              <a:t>Contact your bank(s) and credit card companies </a:t>
            </a:r>
            <a:r>
              <a:rPr lang="en-US" sz="3627" b="1" dirty="0">
                <a:solidFill>
                  <a:srgbClr val="1F3D7C"/>
                </a:solidFill>
              </a:rPr>
              <a:t>immediately</a:t>
            </a:r>
            <a:r>
              <a:rPr lang="en-US" sz="3627" dirty="0">
                <a:solidFill>
                  <a:srgbClr val="1F3D7C"/>
                </a:solidFill>
              </a:rPr>
              <a:t>.</a:t>
            </a:r>
          </a:p>
          <a:p>
            <a:r>
              <a:rPr lang="en-US" sz="3627" dirty="0">
                <a:solidFill>
                  <a:srgbClr val="1F3D7C"/>
                </a:solidFill>
              </a:rPr>
              <a:t>File a report with the police. The police may not be able to do very much themselves, but you may need a police report in order to clear up the problem.</a:t>
            </a:r>
          </a:p>
          <a:p>
            <a:r>
              <a:rPr lang="en-US" sz="3627" dirty="0">
                <a:solidFill>
                  <a:srgbClr val="1F3D7C"/>
                </a:solidFill>
                <a:cs typeface="Times New Roman" pitchFamily="18" charset="0"/>
              </a:rPr>
              <a:t>File with the Federal Trade Commission by using its online complaint form at </a:t>
            </a:r>
            <a:r>
              <a:rPr lang="en-US" sz="3627" dirty="0">
                <a:solidFill>
                  <a:srgbClr val="1F3D7C"/>
                </a:solidFill>
                <a:cs typeface="Times New Roman" pitchFamily="18" charset="0"/>
                <a:hlinkClick r:id="rId2"/>
              </a:rPr>
              <a:t>www.ftc.gov</a:t>
            </a:r>
            <a:r>
              <a:rPr lang="en-US" sz="3627" dirty="0">
                <a:solidFill>
                  <a:srgbClr val="1F3D7C"/>
                </a:solidFill>
                <a:cs typeface="Times New Roman" pitchFamily="18" charset="0"/>
              </a:rPr>
              <a:t> or call the theft hotline at </a:t>
            </a:r>
            <a:r>
              <a:rPr lang="en-US" sz="3627" b="1" dirty="0">
                <a:solidFill>
                  <a:srgbClr val="1F3D7C"/>
                </a:solidFill>
                <a:cs typeface="Times New Roman" pitchFamily="18" charset="0"/>
              </a:rPr>
              <a:t>1-877-ID-Theft</a:t>
            </a:r>
            <a:r>
              <a:rPr lang="en-US" sz="3627" dirty="0">
                <a:solidFill>
                  <a:srgbClr val="1F3D7C"/>
                </a:solidFill>
                <a:cs typeface="Times New Roman" pitchFamily="18" charset="0"/>
              </a:rPr>
              <a:t>. </a:t>
            </a:r>
          </a:p>
          <a:p>
            <a:r>
              <a:rPr lang="en-US" sz="3627" dirty="0">
                <a:solidFill>
                  <a:srgbClr val="1F3D7C"/>
                </a:solidFill>
              </a:rPr>
              <a:t>Put out a fraud alert to the credit reporting agencies (Experian, Equifax, and Transunion).</a:t>
            </a:r>
          </a:p>
          <a:p>
            <a:pPr marL="0" indent="0">
              <a:buNone/>
            </a:pPr>
            <a:endParaRPr lang="en-US" sz="4836" dirty="0"/>
          </a:p>
        </p:txBody>
      </p:sp>
    </p:spTree>
    <p:extLst>
      <p:ext uri="{BB962C8B-B14F-4D97-AF65-F5344CB8AC3E}">
        <p14:creationId xmlns:p14="http://schemas.microsoft.com/office/powerpoint/2010/main" val="1885678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12B2B2-B531-4776-98ED-D41491065CFB}"/>
              </a:ext>
            </a:extLst>
          </p:cNvPr>
          <p:cNvSpPr>
            <a:spLocks noGrp="1"/>
          </p:cNvSpPr>
          <p:nvPr>
            <p:ph type="title"/>
          </p:nvPr>
        </p:nvSpPr>
        <p:spPr/>
        <p:txBody>
          <a:bodyPr/>
          <a:lstStyle/>
          <a:p>
            <a:r>
              <a:rPr lang="en-US" dirty="0">
                <a:solidFill>
                  <a:srgbClr val="1F3D7C"/>
                </a:solidFill>
              </a:rPr>
              <a:t>Top 8 Ways to Protect Yourself</a:t>
            </a:r>
            <a:endParaRPr lang="en-US" dirty="0"/>
          </a:p>
        </p:txBody>
      </p:sp>
      <p:sp>
        <p:nvSpPr>
          <p:cNvPr id="4" name="Content Placeholder 2">
            <a:extLst>
              <a:ext uri="{FF2B5EF4-FFF2-40B4-BE49-F238E27FC236}">
                <a16:creationId xmlns:a16="http://schemas.microsoft.com/office/drawing/2014/main" id="{1A4A89B8-D3F7-4BD2-9014-6A720551DA7D}"/>
              </a:ext>
            </a:extLst>
          </p:cNvPr>
          <p:cNvSpPr txBox="1">
            <a:spLocks/>
          </p:cNvSpPr>
          <p:nvPr/>
        </p:nvSpPr>
        <p:spPr>
          <a:xfrm>
            <a:off x="1086678" y="2584173"/>
            <a:ext cx="11943926" cy="4046949"/>
          </a:xfrm>
          <a:prstGeom prst="rect">
            <a:avLst/>
          </a:prstGeom>
        </p:spPr>
        <p:txBody>
          <a:bodyPr numCol="2">
            <a:normAutofit fontScale="92500" lnSpcReduction="20000"/>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700470" indent="-700470">
              <a:buFont typeface="+mj-lt"/>
              <a:buAutoNum type="arabicPeriod"/>
            </a:pPr>
            <a:r>
              <a:rPr lang="en-US" sz="2871" dirty="0">
                <a:solidFill>
                  <a:srgbClr val="1F3D7C"/>
                </a:solidFill>
              </a:rPr>
              <a:t>Be aware that </a:t>
            </a:r>
            <a:r>
              <a:rPr lang="en-US" sz="2871" b="1" dirty="0">
                <a:solidFill>
                  <a:srgbClr val="1F3D7C"/>
                </a:solidFill>
              </a:rPr>
              <a:t>you’re at risk </a:t>
            </a:r>
            <a:r>
              <a:rPr lang="en-US" sz="2871" dirty="0">
                <a:solidFill>
                  <a:srgbClr val="1F3D7C"/>
                </a:solidFill>
              </a:rPr>
              <a:t>from strangers—and from those closest to you .</a:t>
            </a:r>
          </a:p>
          <a:p>
            <a:pPr marL="700470" indent="-700470">
              <a:buFont typeface="+mj-lt"/>
              <a:buAutoNum type="arabicPeriod"/>
            </a:pPr>
            <a:r>
              <a:rPr lang="en-US" sz="2871" b="1" dirty="0">
                <a:solidFill>
                  <a:srgbClr val="1F3D7C"/>
                </a:solidFill>
              </a:rPr>
              <a:t>Do not isolate yourself</a:t>
            </a:r>
            <a:r>
              <a:rPr lang="en-US" sz="2871" dirty="0">
                <a:solidFill>
                  <a:srgbClr val="1F3D7C"/>
                </a:solidFill>
              </a:rPr>
              <a:t>—stay involved!</a:t>
            </a:r>
          </a:p>
          <a:p>
            <a:pPr marL="700470" indent="-700470">
              <a:buFont typeface="+mj-lt"/>
              <a:buAutoNum type="arabicPeriod"/>
            </a:pPr>
            <a:r>
              <a:rPr lang="en-US" sz="2871" dirty="0">
                <a:solidFill>
                  <a:srgbClr val="1F3D7C"/>
                </a:solidFill>
              </a:rPr>
              <a:t>Always  tell solicitors: “I never buy from (or give to) anyone who calls or visits me unannounced. </a:t>
            </a:r>
            <a:r>
              <a:rPr lang="en-US" sz="2871" b="1" dirty="0">
                <a:solidFill>
                  <a:srgbClr val="1F3D7C"/>
                </a:solidFill>
              </a:rPr>
              <a:t>Send me something in writing.”</a:t>
            </a:r>
          </a:p>
          <a:p>
            <a:pPr marL="700470" indent="-700470">
              <a:buFont typeface="+mj-lt"/>
              <a:buAutoNum type="arabicPeriod"/>
            </a:pPr>
            <a:r>
              <a:rPr lang="en-US" sz="2871" b="1" dirty="0">
                <a:solidFill>
                  <a:srgbClr val="1F3D7C"/>
                </a:solidFill>
              </a:rPr>
              <a:t>Shred </a:t>
            </a:r>
            <a:r>
              <a:rPr lang="en-US" sz="2871" dirty="0">
                <a:solidFill>
                  <a:srgbClr val="1F3D7C"/>
                </a:solidFill>
              </a:rPr>
              <a:t>all receipts with your credit card number.</a:t>
            </a:r>
          </a:p>
          <a:p>
            <a:pPr marL="700470" indent="-700470">
              <a:buFont typeface="+mj-lt"/>
              <a:buAutoNum type="arabicPeriod"/>
            </a:pPr>
            <a:r>
              <a:rPr lang="en-US" sz="2871" dirty="0">
                <a:solidFill>
                  <a:srgbClr val="1F3D7C"/>
                </a:solidFill>
              </a:rPr>
              <a:t>Sign up for the </a:t>
            </a:r>
            <a:r>
              <a:rPr lang="en-US" sz="2871" b="1" dirty="0">
                <a:solidFill>
                  <a:srgbClr val="1F3D7C"/>
                </a:solidFill>
              </a:rPr>
              <a:t>“Do Not Call” list </a:t>
            </a:r>
            <a:r>
              <a:rPr lang="en-US" sz="2871" dirty="0">
                <a:solidFill>
                  <a:srgbClr val="1F3D7C"/>
                </a:solidFill>
              </a:rPr>
              <a:t>(1-888-382-1222) and take yourself off multiple mailing lists.</a:t>
            </a:r>
          </a:p>
          <a:p>
            <a:pPr marL="700470" indent="-700470">
              <a:buFont typeface="+mj-lt"/>
              <a:buAutoNum type="arabicPeriod"/>
            </a:pPr>
            <a:r>
              <a:rPr lang="en-US" sz="2871" b="1" dirty="0">
                <a:solidFill>
                  <a:srgbClr val="1F3D7C"/>
                </a:solidFill>
              </a:rPr>
              <a:t>Use direct deposit </a:t>
            </a:r>
            <a:r>
              <a:rPr lang="en-US" sz="2871" dirty="0">
                <a:solidFill>
                  <a:srgbClr val="1F3D7C"/>
                </a:solidFill>
              </a:rPr>
              <a:t>for benefit checks.</a:t>
            </a:r>
          </a:p>
          <a:p>
            <a:pPr marL="700470" indent="-700470">
              <a:buFont typeface="+mj-lt"/>
              <a:buAutoNum type="arabicPeriod"/>
            </a:pPr>
            <a:r>
              <a:rPr lang="en-US" sz="2871" b="1" dirty="0">
                <a:solidFill>
                  <a:srgbClr val="1F3D7C"/>
                </a:solidFill>
              </a:rPr>
              <a:t>Never give</a:t>
            </a:r>
            <a:r>
              <a:rPr lang="en-US" sz="2871" dirty="0">
                <a:solidFill>
                  <a:srgbClr val="1F3D7C"/>
                </a:solidFill>
              </a:rPr>
              <a:t> your credit card, banking, Social Security, Medicare, or other </a:t>
            </a:r>
            <a:r>
              <a:rPr lang="en-US" sz="2871" b="1" dirty="0">
                <a:solidFill>
                  <a:srgbClr val="1F3D7C"/>
                </a:solidFill>
              </a:rPr>
              <a:t>personal information </a:t>
            </a:r>
            <a:r>
              <a:rPr lang="en-US" sz="2871" dirty="0">
                <a:solidFill>
                  <a:srgbClr val="1F3D7C"/>
                </a:solidFill>
              </a:rPr>
              <a:t>over the phone unless you initiated the call.</a:t>
            </a:r>
          </a:p>
          <a:p>
            <a:pPr marL="700470" indent="-700470">
              <a:buFont typeface="+mj-lt"/>
              <a:buAutoNum type="arabicPeriod"/>
            </a:pPr>
            <a:r>
              <a:rPr lang="en-US" sz="2871" b="1" dirty="0">
                <a:solidFill>
                  <a:srgbClr val="1F3D7C"/>
                </a:solidFill>
              </a:rPr>
              <a:t>Be skeptical </a:t>
            </a:r>
            <a:r>
              <a:rPr lang="en-US" sz="2871" dirty="0">
                <a:solidFill>
                  <a:srgbClr val="1F3D7C"/>
                </a:solidFill>
              </a:rPr>
              <a:t>of all unsolicited offers.</a:t>
            </a:r>
            <a:endParaRPr lang="en-US" sz="1511" dirty="0">
              <a:solidFill>
                <a:srgbClr val="1F3D7C"/>
              </a:solidFill>
            </a:endParaRPr>
          </a:p>
        </p:txBody>
      </p:sp>
    </p:spTree>
    <p:extLst>
      <p:ext uri="{BB962C8B-B14F-4D97-AF65-F5344CB8AC3E}">
        <p14:creationId xmlns:p14="http://schemas.microsoft.com/office/powerpoint/2010/main" val="1152143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54B10C-B998-4C87-A5F6-4EAB03B42803}"/>
              </a:ext>
            </a:extLst>
          </p:cNvPr>
          <p:cNvSpPr>
            <a:spLocks noGrp="1"/>
          </p:cNvSpPr>
          <p:nvPr>
            <p:ph type="title"/>
          </p:nvPr>
        </p:nvSpPr>
        <p:spPr/>
        <p:txBody>
          <a:bodyPr>
            <a:normAutofit/>
          </a:bodyPr>
          <a:lstStyle/>
          <a:p>
            <a:r>
              <a:rPr lang="en-US" dirty="0">
                <a:solidFill>
                  <a:srgbClr val="1F3D7C"/>
                </a:solidFill>
              </a:rPr>
              <a:t>Protect Your Loved Ones: Signs to Look For</a:t>
            </a:r>
            <a:endParaRPr lang="en-US" dirty="0"/>
          </a:p>
        </p:txBody>
      </p:sp>
      <p:sp>
        <p:nvSpPr>
          <p:cNvPr id="4" name="Content Placeholder 2">
            <a:extLst>
              <a:ext uri="{FF2B5EF4-FFF2-40B4-BE49-F238E27FC236}">
                <a16:creationId xmlns:a16="http://schemas.microsoft.com/office/drawing/2014/main" id="{8E65D878-505F-47F3-8138-5725263C5498}"/>
              </a:ext>
            </a:extLst>
          </p:cNvPr>
          <p:cNvSpPr txBox="1">
            <a:spLocks/>
          </p:cNvSpPr>
          <p:nvPr/>
        </p:nvSpPr>
        <p:spPr>
          <a:xfrm>
            <a:off x="1099930" y="2281429"/>
            <a:ext cx="12379891" cy="4533957"/>
          </a:xfrm>
          <a:prstGeom prst="rect">
            <a:avLst/>
          </a:prstGeom>
        </p:spPr>
        <p:txBody>
          <a:bodyPr>
            <a:normAutofit fontScale="92500" lnSpcReduction="20000"/>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US" sz="3627" dirty="0">
                <a:solidFill>
                  <a:srgbClr val="1F3D7C"/>
                </a:solidFill>
              </a:rPr>
              <a:t>Unusual recent changes in a person’s accounts, including atypical withdrawals, new person(s) added, or sudden use of senior’s ATM or credit card. </a:t>
            </a:r>
          </a:p>
          <a:p>
            <a:r>
              <a:rPr lang="en-US" sz="3627" dirty="0">
                <a:solidFill>
                  <a:srgbClr val="1F3D7C"/>
                </a:solidFill>
              </a:rPr>
              <a:t>Person suddenly appears confused, unkempt, and afraid.</a:t>
            </a:r>
          </a:p>
          <a:p>
            <a:r>
              <a:rPr lang="en-US" sz="3627" dirty="0">
                <a:solidFill>
                  <a:srgbClr val="1F3D7C"/>
                </a:solidFill>
              </a:rPr>
              <a:t>Utility, rent, mortgage, medical, or other essential bills are unpaid despite adequate income.</a:t>
            </a:r>
          </a:p>
          <a:p>
            <a:r>
              <a:rPr lang="en-US" sz="3627" dirty="0">
                <a:solidFill>
                  <a:srgbClr val="1F3D7C"/>
                </a:solidFill>
              </a:rPr>
              <a:t>Caregiver will not allow others access to the senior.</a:t>
            </a:r>
          </a:p>
          <a:p>
            <a:r>
              <a:rPr lang="en-US" sz="3627" dirty="0">
                <a:solidFill>
                  <a:srgbClr val="1F3D7C"/>
                </a:solidFill>
              </a:rPr>
              <a:t>Piled up sweepstakes mailings, magazine subscriptions, or “free gifts,” which means they may be on “sucker lists.”</a:t>
            </a:r>
          </a:p>
          <a:p>
            <a:pPr marL="0" indent="0">
              <a:buNone/>
            </a:pPr>
            <a:endParaRPr lang="en-US" sz="4836" dirty="0"/>
          </a:p>
          <a:p>
            <a:endParaRPr lang="en-US" sz="4836" dirty="0"/>
          </a:p>
        </p:txBody>
      </p:sp>
    </p:spTree>
    <p:extLst>
      <p:ext uri="{BB962C8B-B14F-4D97-AF65-F5344CB8AC3E}">
        <p14:creationId xmlns:p14="http://schemas.microsoft.com/office/powerpoint/2010/main" val="981288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C168DC-53F6-46E0-9B0C-9CAF470D76AC}"/>
              </a:ext>
            </a:extLst>
          </p:cNvPr>
          <p:cNvSpPr>
            <a:spLocks noGrp="1"/>
          </p:cNvSpPr>
          <p:nvPr>
            <p:ph type="title"/>
          </p:nvPr>
        </p:nvSpPr>
        <p:spPr/>
        <p:txBody>
          <a:bodyPr/>
          <a:lstStyle/>
          <a:p>
            <a:r>
              <a:rPr lang="en-US" dirty="0">
                <a:solidFill>
                  <a:srgbClr val="1F3D7C"/>
                </a:solidFill>
              </a:rPr>
              <a:t>Next Steps for Victims of Financial Fraud</a:t>
            </a:r>
            <a:endParaRPr lang="en-US" dirty="0"/>
          </a:p>
        </p:txBody>
      </p:sp>
      <p:sp>
        <p:nvSpPr>
          <p:cNvPr id="4" name="Content Placeholder 2">
            <a:extLst>
              <a:ext uri="{FF2B5EF4-FFF2-40B4-BE49-F238E27FC236}">
                <a16:creationId xmlns:a16="http://schemas.microsoft.com/office/drawing/2014/main" id="{91B44D2A-39CE-406B-BA7F-F37505B4C83F}"/>
              </a:ext>
            </a:extLst>
          </p:cNvPr>
          <p:cNvSpPr txBox="1">
            <a:spLocks/>
          </p:cNvSpPr>
          <p:nvPr/>
        </p:nvSpPr>
        <p:spPr>
          <a:xfrm>
            <a:off x="1378225" y="2242457"/>
            <a:ext cx="11355717" cy="4354286"/>
          </a:xfrm>
          <a:prstGeom prst="rect">
            <a:avLst/>
          </a:prstGeom>
        </p:spPr>
        <p:txBody>
          <a:bodyPr>
            <a:normAutofit fontScale="92500"/>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solidFill>
                  <a:srgbClr val="1F3D7C"/>
                </a:solidFill>
              </a:rPr>
              <a:t>Don’t be afraid or embarrassed to talk about it—waiting could only make it worse.</a:t>
            </a:r>
          </a:p>
          <a:p>
            <a:r>
              <a:rPr lang="en-US" sz="2600" dirty="0">
                <a:solidFill>
                  <a:srgbClr val="1F3D7C"/>
                </a:solidFill>
              </a:rPr>
              <a:t>Immediately: </a:t>
            </a:r>
          </a:p>
          <a:p>
            <a:pPr lvl="1">
              <a:buFont typeface="Courier New" panose="02070309020205020404" pitchFamily="49" charset="0"/>
              <a:buChar char="o"/>
            </a:pPr>
            <a:r>
              <a:rPr lang="en-US" sz="2600" dirty="0">
                <a:solidFill>
                  <a:srgbClr val="1F3D7C"/>
                </a:solidFill>
              </a:rPr>
              <a:t>Call your bank and/or credit card company. </a:t>
            </a:r>
          </a:p>
          <a:p>
            <a:pPr lvl="1">
              <a:buFont typeface="Courier New" panose="02070309020205020404" pitchFamily="49" charset="0"/>
              <a:buChar char="o"/>
            </a:pPr>
            <a:r>
              <a:rPr lang="en-US" sz="2600" dirty="0">
                <a:solidFill>
                  <a:srgbClr val="1F3D7C"/>
                </a:solidFill>
              </a:rPr>
              <a:t>Cancel any debit or credit cards linked to the stolen account.</a:t>
            </a:r>
          </a:p>
          <a:p>
            <a:pPr lvl="1">
              <a:buFont typeface="Courier New" panose="02070309020205020404" pitchFamily="49" charset="0"/>
              <a:buChar char="o"/>
            </a:pPr>
            <a:r>
              <a:rPr lang="en-US" sz="2600" dirty="0">
                <a:solidFill>
                  <a:srgbClr val="1F3D7C"/>
                </a:solidFill>
              </a:rPr>
              <a:t>Reset your personal identification number(s).</a:t>
            </a:r>
          </a:p>
          <a:p>
            <a:pPr lvl="1">
              <a:buFont typeface="Courier New" panose="02070309020205020404" pitchFamily="49" charset="0"/>
              <a:buChar char="o"/>
            </a:pPr>
            <a:r>
              <a:rPr lang="en-US" sz="2600" dirty="0">
                <a:solidFill>
                  <a:srgbClr val="1F3D7C"/>
                </a:solidFill>
              </a:rPr>
              <a:t>Call Police and file a report</a:t>
            </a:r>
          </a:p>
          <a:p>
            <a:r>
              <a:rPr lang="en-US" sz="2600" dirty="0">
                <a:solidFill>
                  <a:srgbClr val="1F3D7C"/>
                </a:solidFill>
              </a:rPr>
              <a:t>Contact legal services and Adult Protective Services. To find your local offices, call the Eldercare Locator toll free at </a:t>
            </a:r>
            <a:r>
              <a:rPr lang="en-US" sz="2600" b="1" dirty="0">
                <a:solidFill>
                  <a:srgbClr val="1F3D7C"/>
                </a:solidFill>
              </a:rPr>
              <a:t>1-800-677-1116</a:t>
            </a:r>
            <a:r>
              <a:rPr lang="en-US" sz="2600" dirty="0">
                <a:solidFill>
                  <a:srgbClr val="1F3D7C"/>
                </a:solidFill>
              </a:rPr>
              <a:t> weekdays 9 a.m. to 8 p.m.</a:t>
            </a:r>
          </a:p>
          <a:p>
            <a:r>
              <a:rPr lang="en-US" sz="2600" b="1" dirty="0">
                <a:solidFill>
                  <a:schemeClr val="accent1">
                    <a:lumMod val="50000"/>
                  </a:schemeClr>
                </a:solidFill>
              </a:rPr>
              <a:t>Get to know your banker and build a relationship with the people who handle your finances. They can look out for any suspicious activity related to your account.</a:t>
            </a:r>
          </a:p>
          <a:p>
            <a:endParaRPr lang="en-US" sz="1813" dirty="0"/>
          </a:p>
          <a:p>
            <a:endParaRPr lang="en-US" sz="4836" dirty="0"/>
          </a:p>
        </p:txBody>
      </p:sp>
    </p:spTree>
    <p:extLst>
      <p:ext uri="{BB962C8B-B14F-4D97-AF65-F5344CB8AC3E}">
        <p14:creationId xmlns:p14="http://schemas.microsoft.com/office/powerpoint/2010/main" val="2074487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3FFBB5-B360-4824-8A44-16040B688025}"/>
              </a:ext>
            </a:extLst>
          </p:cNvPr>
          <p:cNvSpPr>
            <a:spLocks noGrp="1"/>
          </p:cNvSpPr>
          <p:nvPr>
            <p:ph type="title"/>
          </p:nvPr>
        </p:nvSpPr>
        <p:spPr>
          <a:xfrm>
            <a:off x="1832853" y="529482"/>
            <a:ext cx="5447008" cy="4673041"/>
          </a:xfrm>
          <a:noFill/>
        </p:spPr>
        <p:txBody>
          <a:bodyPr vert="horz" lIns="91440" tIns="45720" rIns="91440" bIns="45720" rtlCol="0" anchor="b">
            <a:normAutofit/>
          </a:bodyPr>
          <a:lstStyle/>
          <a:p>
            <a:pPr defTabSz="914400">
              <a:defRPr/>
            </a:pPr>
            <a:r>
              <a:rPr lang="en-US" sz="5400" b="1" dirty="0">
                <a:solidFill>
                  <a:schemeClr val="accent1">
                    <a:lumMod val="50000"/>
                  </a:schemeClr>
                </a:solidFill>
                <a:latin typeface="+mj-lt"/>
                <a:cs typeface="+mj-cs"/>
              </a:rPr>
              <a:t>Thank You!</a:t>
            </a:r>
          </a:p>
        </p:txBody>
      </p:sp>
      <p:pic>
        <p:nvPicPr>
          <p:cNvPr id="5" name="Picture 2">
            <a:extLst>
              <a:ext uri="{FF2B5EF4-FFF2-40B4-BE49-F238E27FC236}">
                <a16:creationId xmlns:a16="http://schemas.microsoft.com/office/drawing/2014/main" id="{AA4ED03D-9595-487B-8F35-EE0632F5E46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423"/>
          <a:stretch/>
        </p:blipFill>
        <p:spPr bwMode="auto">
          <a:xfrm>
            <a:off x="7279861" y="-21673"/>
            <a:ext cx="6263861" cy="703569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517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61F17-856D-455C-ACF7-E408A7A0196F}"/>
              </a:ext>
            </a:extLst>
          </p:cNvPr>
          <p:cNvSpPr>
            <a:spLocks noGrp="1"/>
          </p:cNvSpPr>
          <p:nvPr>
            <p:ph type="title"/>
          </p:nvPr>
        </p:nvSpPr>
        <p:spPr/>
        <p:txBody>
          <a:bodyPr/>
          <a:lstStyle/>
          <a:p>
            <a:r>
              <a:rPr lang="en-US" dirty="0"/>
              <a:t>Objectives</a:t>
            </a:r>
          </a:p>
        </p:txBody>
      </p:sp>
      <p:sp>
        <p:nvSpPr>
          <p:cNvPr id="8" name="Content Placeholder 2">
            <a:extLst>
              <a:ext uri="{FF2B5EF4-FFF2-40B4-BE49-F238E27FC236}">
                <a16:creationId xmlns:a16="http://schemas.microsoft.com/office/drawing/2014/main" id="{9E31EAD5-2583-4D64-AD40-B8D1B99B74E8}"/>
              </a:ext>
            </a:extLst>
          </p:cNvPr>
          <p:cNvSpPr txBox="1">
            <a:spLocks/>
          </p:cNvSpPr>
          <p:nvPr/>
        </p:nvSpPr>
        <p:spPr>
          <a:xfrm>
            <a:off x="1197525" y="2296886"/>
            <a:ext cx="11680275" cy="4270711"/>
          </a:xfrm>
          <a:prstGeom prst="rect">
            <a:avLst/>
          </a:prstGeom>
        </p:spPr>
        <p:txBody>
          <a:bodyPr>
            <a:normAutofit fontScale="92500"/>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US" sz="4836" dirty="0">
                <a:solidFill>
                  <a:srgbClr val="1F3D7C"/>
                </a:solidFill>
              </a:rPr>
              <a:t>How Much Do You Know About Scams?</a:t>
            </a:r>
          </a:p>
          <a:p>
            <a:r>
              <a:rPr lang="en-US" sz="4836" dirty="0">
                <a:solidFill>
                  <a:srgbClr val="1F3D7C"/>
                </a:solidFill>
              </a:rPr>
              <a:t>Why You’re at Risk for Financial Scams</a:t>
            </a:r>
          </a:p>
          <a:p>
            <a:r>
              <a:rPr lang="en-US" sz="4836" dirty="0">
                <a:solidFill>
                  <a:srgbClr val="1F3D7C"/>
                </a:solidFill>
              </a:rPr>
              <a:t>The Usual Suspects &amp; Types of Scams</a:t>
            </a:r>
          </a:p>
          <a:p>
            <a:r>
              <a:rPr lang="en-US" sz="4836" dirty="0">
                <a:solidFill>
                  <a:srgbClr val="1F3D7C"/>
                </a:solidFill>
              </a:rPr>
              <a:t>Protecting Yourself &amp; Loved Ones from Scams</a:t>
            </a:r>
          </a:p>
          <a:p>
            <a:r>
              <a:rPr lang="en-US" sz="4836" dirty="0">
                <a:solidFill>
                  <a:srgbClr val="1F3D7C"/>
                </a:solidFill>
              </a:rPr>
              <a:t>Resources to Report Scams &amp; Financial Abuse</a:t>
            </a:r>
          </a:p>
          <a:p>
            <a:endParaRPr lang="en-US" sz="3627" dirty="0"/>
          </a:p>
          <a:p>
            <a:endParaRPr lang="en-US" sz="3627" dirty="0"/>
          </a:p>
          <a:p>
            <a:endParaRPr lang="en-US" sz="3627" dirty="0"/>
          </a:p>
        </p:txBody>
      </p:sp>
    </p:spTree>
    <p:extLst>
      <p:ext uri="{BB962C8B-B14F-4D97-AF65-F5344CB8AC3E}">
        <p14:creationId xmlns:p14="http://schemas.microsoft.com/office/powerpoint/2010/main" val="619089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Scams &amp; You</a:t>
            </a:r>
          </a:p>
        </p:txBody>
      </p:sp>
      <p:sp>
        <p:nvSpPr>
          <p:cNvPr id="12" name="Content Placeholder 2">
            <a:extLst>
              <a:ext uri="{FF2B5EF4-FFF2-40B4-BE49-F238E27FC236}">
                <a16:creationId xmlns:a16="http://schemas.microsoft.com/office/drawing/2014/main" id="{3F0D32C0-987D-40E3-84D8-41A37CC3C020}"/>
              </a:ext>
            </a:extLst>
          </p:cNvPr>
          <p:cNvSpPr txBox="1">
            <a:spLocks/>
          </p:cNvSpPr>
          <p:nvPr/>
        </p:nvSpPr>
        <p:spPr>
          <a:xfrm>
            <a:off x="1197525" y="2489517"/>
            <a:ext cx="12032974" cy="4134678"/>
          </a:xfrm>
          <a:prstGeom prst="rect">
            <a:avLst/>
          </a:prstGeom>
        </p:spPr>
        <p:txBody>
          <a:bodyPr>
            <a:normAutofit fontScale="85000" lnSpcReduction="20000"/>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US" sz="4836" b="1" dirty="0">
                <a:solidFill>
                  <a:srgbClr val="1F3D7C"/>
                </a:solidFill>
              </a:rPr>
              <a:t>1 in 5 </a:t>
            </a:r>
            <a:r>
              <a:rPr lang="en-US" sz="4836" dirty="0">
                <a:solidFill>
                  <a:srgbClr val="1F3D7C"/>
                </a:solidFill>
              </a:rPr>
              <a:t>individuals in the U.S. is aged 60+.</a:t>
            </a:r>
          </a:p>
          <a:p>
            <a:r>
              <a:rPr lang="en-US" sz="4836" b="1" dirty="0">
                <a:solidFill>
                  <a:srgbClr val="1F3D7C"/>
                </a:solidFill>
              </a:rPr>
              <a:t>1 in 20</a:t>
            </a:r>
            <a:r>
              <a:rPr lang="en-US" sz="4836" dirty="0">
                <a:solidFill>
                  <a:srgbClr val="1F3D7C"/>
                </a:solidFill>
              </a:rPr>
              <a:t> older persons indicate recent financial mistreatment. </a:t>
            </a:r>
          </a:p>
          <a:p>
            <a:r>
              <a:rPr lang="en-US" sz="4836" b="1" dirty="0">
                <a:solidFill>
                  <a:srgbClr val="1F3D7C"/>
                </a:solidFill>
              </a:rPr>
              <a:t>Only 1 in 44 </a:t>
            </a:r>
            <a:r>
              <a:rPr lang="en-US" sz="4836" dirty="0">
                <a:solidFill>
                  <a:srgbClr val="1F3D7C"/>
                </a:solidFill>
              </a:rPr>
              <a:t>elder financial abuse cases is ever reported to law enforcement.</a:t>
            </a:r>
          </a:p>
          <a:p>
            <a:r>
              <a:rPr lang="en-US" sz="4836" b="1" dirty="0">
                <a:solidFill>
                  <a:srgbClr val="1F3D7C"/>
                </a:solidFill>
              </a:rPr>
              <a:t>9%</a:t>
            </a:r>
            <a:r>
              <a:rPr lang="en-US" sz="4836" dirty="0">
                <a:solidFill>
                  <a:srgbClr val="1F3D7C"/>
                </a:solidFill>
              </a:rPr>
              <a:t> of financial abuse victims must turn to Medicaid after their own funds are stolen.</a:t>
            </a:r>
          </a:p>
          <a:p>
            <a:endParaRPr lang="en-US" sz="1964" dirty="0"/>
          </a:p>
          <a:p>
            <a:endParaRPr lang="en-US" sz="4836" dirty="0"/>
          </a:p>
        </p:txBody>
      </p:sp>
    </p:spTree>
    <p:extLst>
      <p:ext uri="{BB962C8B-B14F-4D97-AF65-F5344CB8AC3E}">
        <p14:creationId xmlns:p14="http://schemas.microsoft.com/office/powerpoint/2010/main" val="728180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0787A2-03AA-4703-BC50-096D2AE278BD}"/>
              </a:ext>
            </a:extLst>
          </p:cNvPr>
          <p:cNvSpPr>
            <a:spLocks noGrp="1"/>
          </p:cNvSpPr>
          <p:nvPr>
            <p:ph type="title"/>
          </p:nvPr>
        </p:nvSpPr>
        <p:spPr/>
        <p:txBody>
          <a:bodyPr/>
          <a:lstStyle/>
          <a:p>
            <a:r>
              <a:rPr lang="en-US" dirty="0"/>
              <a:t>Why Scammers Target Seniors</a:t>
            </a:r>
          </a:p>
        </p:txBody>
      </p:sp>
      <p:sp>
        <p:nvSpPr>
          <p:cNvPr id="7" name="Content Placeholder 2">
            <a:extLst>
              <a:ext uri="{FF2B5EF4-FFF2-40B4-BE49-F238E27FC236}">
                <a16:creationId xmlns:a16="http://schemas.microsoft.com/office/drawing/2014/main" id="{D6F18A44-3E1A-4E50-BCA4-71612EE7EE7D}"/>
              </a:ext>
            </a:extLst>
          </p:cNvPr>
          <p:cNvSpPr txBox="1">
            <a:spLocks/>
          </p:cNvSpPr>
          <p:nvPr/>
        </p:nvSpPr>
        <p:spPr>
          <a:xfrm>
            <a:off x="1197525" y="2357643"/>
            <a:ext cx="12496806" cy="4318000"/>
          </a:xfrm>
          <a:prstGeom prst="rect">
            <a:avLst/>
          </a:prstGeom>
        </p:spPr>
        <p:txBody>
          <a:bodyPr>
            <a:normAutofit fontScale="92500" lnSpcReduction="20000"/>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spcBef>
                <a:spcPts val="0"/>
              </a:spcBef>
            </a:pPr>
            <a:r>
              <a:rPr lang="en-US" sz="4231" dirty="0">
                <a:solidFill>
                  <a:srgbClr val="003767"/>
                </a:solidFill>
              </a:rPr>
              <a:t>Greed</a:t>
            </a:r>
          </a:p>
          <a:p>
            <a:pPr>
              <a:lnSpc>
                <a:spcPct val="150000"/>
              </a:lnSpc>
              <a:spcBef>
                <a:spcPts val="0"/>
              </a:spcBef>
            </a:pPr>
            <a:r>
              <a:rPr lang="en-US" sz="4231" dirty="0">
                <a:solidFill>
                  <a:srgbClr val="1F3D7C"/>
                </a:solidFill>
              </a:rPr>
              <a:t>Fears/Frailties of Aging</a:t>
            </a:r>
          </a:p>
          <a:p>
            <a:pPr>
              <a:lnSpc>
                <a:spcPct val="150000"/>
              </a:lnSpc>
              <a:spcBef>
                <a:spcPts val="0"/>
              </a:spcBef>
            </a:pPr>
            <a:r>
              <a:rPr lang="en-US" sz="4231" dirty="0">
                <a:solidFill>
                  <a:srgbClr val="1F3D7C"/>
                </a:solidFill>
              </a:rPr>
              <a:t>Dependence on Others</a:t>
            </a:r>
          </a:p>
          <a:p>
            <a:pPr>
              <a:lnSpc>
                <a:spcPct val="150000"/>
              </a:lnSpc>
              <a:spcBef>
                <a:spcPts val="0"/>
              </a:spcBef>
            </a:pPr>
            <a:r>
              <a:rPr lang="en-US" sz="4231" dirty="0">
                <a:solidFill>
                  <a:srgbClr val="1F3D7C"/>
                </a:solidFill>
              </a:rPr>
              <a:t>Cognitive Impairment</a:t>
            </a:r>
          </a:p>
          <a:p>
            <a:pPr>
              <a:lnSpc>
                <a:spcPct val="150000"/>
              </a:lnSpc>
              <a:spcBef>
                <a:spcPts val="0"/>
              </a:spcBef>
            </a:pPr>
            <a:r>
              <a:rPr lang="en-US" sz="4231" dirty="0">
                <a:solidFill>
                  <a:srgbClr val="1F3D7C"/>
                </a:solidFill>
              </a:rPr>
              <a:t>Isolation</a:t>
            </a:r>
            <a:r>
              <a:rPr lang="en-US" sz="4836" dirty="0">
                <a:solidFill>
                  <a:srgbClr val="1F3D7C"/>
                </a:solidFill>
              </a:rPr>
              <a:t>		</a:t>
            </a:r>
          </a:p>
          <a:p>
            <a:pPr>
              <a:spcBef>
                <a:spcPts val="907"/>
              </a:spcBef>
            </a:pPr>
            <a:endParaRPr lang="en-US" sz="1813" dirty="0"/>
          </a:p>
        </p:txBody>
      </p:sp>
    </p:spTree>
    <p:extLst>
      <p:ext uri="{BB962C8B-B14F-4D97-AF65-F5344CB8AC3E}">
        <p14:creationId xmlns:p14="http://schemas.microsoft.com/office/powerpoint/2010/main" val="3999344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A6FD02-30C5-474F-93E7-E591FE7B385A}"/>
              </a:ext>
            </a:extLst>
          </p:cNvPr>
          <p:cNvSpPr>
            <a:spLocks noGrp="1"/>
          </p:cNvSpPr>
          <p:nvPr>
            <p:ph type="title"/>
          </p:nvPr>
        </p:nvSpPr>
        <p:spPr/>
        <p:txBody>
          <a:bodyPr/>
          <a:lstStyle/>
          <a:p>
            <a:r>
              <a:rPr lang="en-US" dirty="0"/>
              <a:t>Grandparent Scam Case Study</a:t>
            </a:r>
          </a:p>
        </p:txBody>
      </p:sp>
      <p:sp>
        <p:nvSpPr>
          <p:cNvPr id="6" name="Content Placeholder 2">
            <a:extLst>
              <a:ext uri="{FF2B5EF4-FFF2-40B4-BE49-F238E27FC236}">
                <a16:creationId xmlns:a16="http://schemas.microsoft.com/office/drawing/2014/main" id="{1F6C612A-DFC7-4327-9717-F9D3AA74DFC6}"/>
              </a:ext>
            </a:extLst>
          </p:cNvPr>
          <p:cNvSpPr txBox="1">
            <a:spLocks/>
          </p:cNvSpPr>
          <p:nvPr/>
        </p:nvSpPr>
        <p:spPr>
          <a:xfrm>
            <a:off x="813704" y="2325374"/>
            <a:ext cx="12190192" cy="4415167"/>
          </a:xfrm>
          <a:prstGeom prst="rect">
            <a:avLst/>
          </a:prstGeom>
        </p:spPr>
        <p:txBody>
          <a:bodyPr>
            <a:normAutofit fontScale="62500" lnSpcReduction="20000"/>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buNone/>
            </a:pPr>
            <a:r>
              <a:rPr lang="en-US" sz="5138" i="1" dirty="0">
                <a:solidFill>
                  <a:schemeClr val="accent1">
                    <a:lumMod val="50000"/>
                  </a:schemeClr>
                </a:solidFill>
              </a:rPr>
              <a:t>Mrs. T receives a phone call from an unidentified number. The unknown caller identifies himself as a good friend of Mrs. T’s granddaughter who he says has been arrested while traveling out of state. The caller then tells Mrs. T that he immediately needs $10,000 to post bail for her granddaughter. The caller instructs Mrs. T to go to her bank and withdraw $10,000 in cash, place the money in a blank envelope, stuff it within the pages of a magazine, and go to the local grocery store where someone will meet her. </a:t>
            </a:r>
            <a:r>
              <a:rPr lang="en-US" sz="4987" dirty="0">
                <a:solidFill>
                  <a:schemeClr val="accent1">
                    <a:lumMod val="50000"/>
                  </a:schemeClr>
                </a:solidFill>
              </a:rPr>
              <a:t> </a:t>
            </a:r>
          </a:p>
          <a:p>
            <a:pPr algn="ctr">
              <a:buFont typeface="Arial"/>
              <a:buNone/>
            </a:pPr>
            <a:endParaRPr lang="en-US" sz="5138" b="1" i="1" dirty="0">
              <a:solidFill>
                <a:srgbClr val="1F3D7C"/>
              </a:solidFill>
            </a:endParaRPr>
          </a:p>
          <a:p>
            <a:pPr algn="ctr">
              <a:buFont typeface="Arial"/>
              <a:buNone/>
            </a:pPr>
            <a:r>
              <a:rPr lang="en-US" sz="5138" b="1" i="1" dirty="0">
                <a:solidFill>
                  <a:srgbClr val="1F3D7C"/>
                </a:solidFill>
              </a:rPr>
              <a:t>What should she do?</a:t>
            </a:r>
          </a:p>
        </p:txBody>
      </p:sp>
    </p:spTree>
    <p:extLst>
      <p:ext uri="{BB962C8B-B14F-4D97-AF65-F5344CB8AC3E}">
        <p14:creationId xmlns:p14="http://schemas.microsoft.com/office/powerpoint/2010/main" val="2142316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538DC3-3067-4B65-A87B-524061279D42}"/>
              </a:ext>
            </a:extLst>
          </p:cNvPr>
          <p:cNvSpPr>
            <a:spLocks noGrp="1"/>
          </p:cNvSpPr>
          <p:nvPr>
            <p:ph type="title"/>
          </p:nvPr>
        </p:nvSpPr>
        <p:spPr/>
        <p:txBody>
          <a:bodyPr/>
          <a:lstStyle/>
          <a:p>
            <a:r>
              <a:rPr lang="en-US" dirty="0"/>
              <a:t>Initial Action Steps to Help</a:t>
            </a:r>
          </a:p>
        </p:txBody>
      </p:sp>
      <p:sp>
        <p:nvSpPr>
          <p:cNvPr id="6" name="Content Placeholder 2">
            <a:extLst>
              <a:ext uri="{FF2B5EF4-FFF2-40B4-BE49-F238E27FC236}">
                <a16:creationId xmlns:a16="http://schemas.microsoft.com/office/drawing/2014/main" id="{797A8EF6-2900-47F5-8228-F6962AD2D474}"/>
              </a:ext>
            </a:extLst>
          </p:cNvPr>
          <p:cNvSpPr txBox="1">
            <a:spLocks/>
          </p:cNvSpPr>
          <p:nvPr/>
        </p:nvSpPr>
        <p:spPr>
          <a:xfrm>
            <a:off x="1222233" y="2344021"/>
            <a:ext cx="11373134" cy="5172881"/>
          </a:xfrm>
          <a:prstGeom prst="rect">
            <a:avLst/>
          </a:prstGeom>
        </p:spPr>
        <p:txBody>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fontAlgn="base">
              <a:spcBef>
                <a:spcPts val="0"/>
              </a:spcBef>
            </a:pPr>
            <a:r>
              <a:rPr lang="en-US" sz="4231" dirty="0">
                <a:solidFill>
                  <a:srgbClr val="003767"/>
                </a:solidFill>
              </a:rPr>
              <a:t>Mrs. T should hang up the call and take notes about the call to provide to local authorities. </a:t>
            </a:r>
          </a:p>
          <a:p>
            <a:pPr fontAlgn="base">
              <a:spcBef>
                <a:spcPts val="0"/>
              </a:spcBef>
            </a:pPr>
            <a:r>
              <a:rPr lang="en-US" sz="4231" dirty="0">
                <a:solidFill>
                  <a:srgbClr val="003767"/>
                </a:solidFill>
              </a:rPr>
              <a:t>Mrs. T. should hang up the phone and call other family members to verify if the granddaughter is in trouble.  </a:t>
            </a:r>
          </a:p>
          <a:p>
            <a:pPr fontAlgn="base">
              <a:spcBef>
                <a:spcPts val="0"/>
              </a:spcBef>
            </a:pPr>
            <a:r>
              <a:rPr lang="en-US" sz="4231" dirty="0">
                <a:solidFill>
                  <a:srgbClr val="003767"/>
                </a:solidFill>
              </a:rPr>
              <a:t>Mrs. T may choose to no longer pick up unidentified calls. </a:t>
            </a:r>
          </a:p>
          <a:p>
            <a:endParaRPr lang="en-US" sz="4836" dirty="0"/>
          </a:p>
          <a:p>
            <a:endParaRPr lang="en-US" sz="4836" dirty="0"/>
          </a:p>
        </p:txBody>
      </p:sp>
    </p:spTree>
    <p:extLst>
      <p:ext uri="{BB962C8B-B14F-4D97-AF65-F5344CB8AC3E}">
        <p14:creationId xmlns:p14="http://schemas.microsoft.com/office/powerpoint/2010/main" val="3179584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6A698-FC9F-4DE4-B6D7-0B9C317D388F}"/>
              </a:ext>
            </a:extLst>
          </p:cNvPr>
          <p:cNvSpPr>
            <a:spLocks noGrp="1"/>
          </p:cNvSpPr>
          <p:nvPr>
            <p:ph type="title"/>
          </p:nvPr>
        </p:nvSpPr>
        <p:spPr/>
        <p:txBody>
          <a:bodyPr>
            <a:normAutofit/>
          </a:bodyPr>
          <a:lstStyle/>
          <a:p>
            <a:r>
              <a:rPr lang="en-US" dirty="0"/>
              <a:t>The Usual Suspects</a:t>
            </a:r>
          </a:p>
        </p:txBody>
      </p:sp>
      <p:sp>
        <p:nvSpPr>
          <p:cNvPr id="5" name="Title 1">
            <a:extLst>
              <a:ext uri="{FF2B5EF4-FFF2-40B4-BE49-F238E27FC236}">
                <a16:creationId xmlns:a16="http://schemas.microsoft.com/office/drawing/2014/main" id="{DE51E411-4628-46FD-A135-87763685CA4C}"/>
              </a:ext>
            </a:extLst>
          </p:cNvPr>
          <p:cNvSpPr txBox="1">
            <a:spLocks/>
          </p:cNvSpPr>
          <p:nvPr/>
        </p:nvSpPr>
        <p:spPr>
          <a:xfrm>
            <a:off x="333060" y="1953331"/>
            <a:ext cx="12694281" cy="2130213"/>
          </a:xfrm>
          <a:prstGeom prst="rect">
            <a:avLst/>
          </a:prstGeom>
        </p:spPr>
        <p:txBody>
          <a:bodyPr/>
          <a:lstStyle>
            <a:lvl1pPr algn="ctr" defTabSz="457178"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1F3D7C"/>
                </a:solidFill>
              </a:rPr>
              <a:t>Who Are The Likely Perpetrators?</a:t>
            </a:r>
          </a:p>
        </p:txBody>
      </p:sp>
      <p:sp>
        <p:nvSpPr>
          <p:cNvPr id="6" name="Content Placeholder 2">
            <a:extLst>
              <a:ext uri="{FF2B5EF4-FFF2-40B4-BE49-F238E27FC236}">
                <a16:creationId xmlns:a16="http://schemas.microsoft.com/office/drawing/2014/main" id="{FA6D6855-6477-4711-8DD6-4745DAD8036F}"/>
              </a:ext>
            </a:extLst>
          </p:cNvPr>
          <p:cNvSpPr txBox="1">
            <a:spLocks/>
          </p:cNvSpPr>
          <p:nvPr/>
        </p:nvSpPr>
        <p:spPr>
          <a:xfrm>
            <a:off x="1077901" y="2939143"/>
            <a:ext cx="10882895" cy="3208544"/>
          </a:xfrm>
          <a:prstGeom prst="rect">
            <a:avLst/>
          </a:prstGeom>
        </p:spPr>
        <p:txBody>
          <a:bodyPr>
            <a:normAutofit fontScale="92500" lnSpcReduction="10000"/>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US" sz="3627" b="1" dirty="0">
                <a:solidFill>
                  <a:srgbClr val="1F3D7C"/>
                </a:solidFill>
              </a:rPr>
              <a:t>Strangers</a:t>
            </a:r>
            <a:r>
              <a:rPr lang="en-US" sz="3627" dirty="0">
                <a:solidFill>
                  <a:srgbClr val="1F3D7C"/>
                </a:solidFill>
              </a:rPr>
              <a:t> preying on older people who may be isolated, lonely, confused, or desperate for attention.</a:t>
            </a:r>
          </a:p>
          <a:p>
            <a:r>
              <a:rPr lang="en-US" sz="3627" b="1" dirty="0">
                <a:solidFill>
                  <a:srgbClr val="1F3D7C"/>
                </a:solidFill>
              </a:rPr>
              <a:t>Family members </a:t>
            </a:r>
            <a:r>
              <a:rPr lang="en-US" sz="3627" dirty="0">
                <a:solidFill>
                  <a:srgbClr val="1F3D7C"/>
                </a:solidFill>
              </a:rPr>
              <a:t>to whom the person wants to stay connected.</a:t>
            </a:r>
          </a:p>
          <a:p>
            <a:r>
              <a:rPr lang="en-US" sz="3627" b="1" dirty="0">
                <a:solidFill>
                  <a:srgbClr val="1F3D7C"/>
                </a:solidFill>
              </a:rPr>
              <a:t>Caregivers</a:t>
            </a:r>
            <a:r>
              <a:rPr lang="en-US" sz="3627" dirty="0">
                <a:solidFill>
                  <a:srgbClr val="1F3D7C"/>
                </a:solidFill>
              </a:rPr>
              <a:t> (family and other) who use fear or guilt  to take advantage of a senior.</a:t>
            </a:r>
          </a:p>
          <a:p>
            <a:pPr marL="0" indent="0">
              <a:buNone/>
            </a:pPr>
            <a:endParaRPr lang="en-US" sz="1813" dirty="0"/>
          </a:p>
        </p:txBody>
      </p:sp>
    </p:spTree>
    <p:extLst>
      <p:ext uri="{BB962C8B-B14F-4D97-AF65-F5344CB8AC3E}">
        <p14:creationId xmlns:p14="http://schemas.microsoft.com/office/powerpoint/2010/main" val="3230559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592432-3B42-436A-8344-014D4CC26A88}"/>
              </a:ext>
            </a:extLst>
          </p:cNvPr>
          <p:cNvSpPr>
            <a:spLocks noGrp="1"/>
          </p:cNvSpPr>
          <p:nvPr>
            <p:ph type="title"/>
          </p:nvPr>
        </p:nvSpPr>
        <p:spPr>
          <a:xfrm>
            <a:off x="742696" y="413808"/>
            <a:ext cx="5802795" cy="1918500"/>
          </a:xfrm>
        </p:spPr>
        <p:txBody>
          <a:bodyPr vert="horz" lIns="91440" tIns="45720" rIns="91440" bIns="45720" rtlCol="0" anchor="ctr">
            <a:normAutofit/>
          </a:bodyPr>
          <a:lstStyle/>
          <a:p>
            <a:pPr algn="l" defTabSz="914400"/>
            <a:r>
              <a:rPr lang="en-US" sz="4400" dirty="0">
                <a:solidFill>
                  <a:schemeClr val="accent1">
                    <a:lumMod val="50000"/>
                  </a:schemeClr>
                </a:solidFill>
                <a:latin typeface="Helvetica" panose="020B0604020202020204" pitchFamily="34" charset="0"/>
                <a:cs typeface="Helvetica" panose="020B0604020202020204" pitchFamily="34" charset="0"/>
              </a:rPr>
              <a:t>Types of Scams</a:t>
            </a:r>
          </a:p>
        </p:txBody>
      </p:sp>
      <p:sp>
        <p:nvSpPr>
          <p:cNvPr id="5" name="Content Placeholder 4">
            <a:extLst>
              <a:ext uri="{FF2B5EF4-FFF2-40B4-BE49-F238E27FC236}">
                <a16:creationId xmlns:a16="http://schemas.microsoft.com/office/drawing/2014/main" id="{5315A967-7DD5-4C0C-B2F3-AABE91E06EE4}"/>
              </a:ext>
            </a:extLst>
          </p:cNvPr>
          <p:cNvSpPr>
            <a:spLocks noGrp="1"/>
          </p:cNvSpPr>
          <p:nvPr>
            <p:ph sz="quarter" idx="12"/>
          </p:nvPr>
        </p:nvSpPr>
        <p:spPr>
          <a:xfrm>
            <a:off x="742697" y="2918371"/>
            <a:ext cx="5802794" cy="3923859"/>
          </a:xfrm>
        </p:spPr>
        <p:txBody>
          <a:bodyPr vert="horz" lIns="91440" tIns="45720" rIns="91440" bIns="45720" rtlCol="0">
            <a:normAutofit/>
          </a:bodyPr>
          <a:lstStyle/>
          <a:p>
            <a:pPr indent="-228600" defTabSz="914400"/>
            <a:r>
              <a:rPr lang="en-US" sz="3600" dirty="0">
                <a:solidFill>
                  <a:schemeClr val="accent1">
                    <a:lumMod val="50000"/>
                  </a:schemeClr>
                </a:solidFill>
              </a:rPr>
              <a:t>New scams are created every day! The best way to defend yourself is to be aware of the tactics that scammers use.</a:t>
            </a:r>
          </a:p>
        </p:txBody>
      </p:sp>
      <p:pic>
        <p:nvPicPr>
          <p:cNvPr id="10" name="Picture 2" descr="P:\Margaret Scott Cartoons\Scams\scams 1.Phone.tif">
            <a:extLst>
              <a:ext uri="{FF2B5EF4-FFF2-40B4-BE49-F238E27FC236}">
                <a16:creationId xmlns:a16="http://schemas.microsoft.com/office/drawing/2014/main" id="{DF0DF69D-B323-4F27-BF87-F55C90E647C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 b="3864"/>
          <a:stretch/>
        </p:blipFill>
        <p:spPr bwMode="auto">
          <a:xfrm>
            <a:off x="6662695" y="10"/>
            <a:ext cx="7154903" cy="7772386"/>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18435" name="TextBox 17"/>
          <p:cNvSpPr txBox="1">
            <a:spLocks noChangeArrowheads="1"/>
          </p:cNvSpPr>
          <p:nvPr/>
        </p:nvSpPr>
        <p:spPr bwMode="auto">
          <a:xfrm>
            <a:off x="4044527" y="3310469"/>
            <a:ext cx="1381760"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1036312" eaLnBrk="1" hangingPunct="1"/>
            <a:endParaRPr lang="en-US" altLang="en-US" sz="2720" kern="0"/>
          </a:p>
        </p:txBody>
      </p:sp>
    </p:spTree>
    <p:extLst>
      <p:ext uri="{BB962C8B-B14F-4D97-AF65-F5344CB8AC3E}">
        <p14:creationId xmlns:p14="http://schemas.microsoft.com/office/powerpoint/2010/main" val="8342713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CA32BE9F454045B8DACDD23207D45E" ma:contentTypeVersion="5" ma:contentTypeDescription="Create a new document." ma:contentTypeScope="" ma:versionID="736b06c127b6454f3794dd990d6550d5">
  <xsd:schema xmlns:xsd="http://www.w3.org/2001/XMLSchema" xmlns:xs="http://www.w3.org/2001/XMLSchema" xmlns:p="http://schemas.microsoft.com/office/2006/metadata/properties" xmlns:ns2="30f62db9-cbc3-4e0a-b422-46969ec0f1c2" targetNamespace="http://schemas.microsoft.com/office/2006/metadata/properties" ma:root="true" ma:fieldsID="719605895867b8c2a8453d16b40f040c" ns2:_="">
    <xsd:import namespace="30f62db9-cbc3-4e0a-b422-46969ec0f1c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f62db9-cbc3-4e0a-b422-46969ec0f1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9BBBB9-F4E3-4174-98B1-8A2B6D4BCA90}">
  <ds:schemaRefs>
    <ds:schemaRef ds:uri="http://schemas.microsoft.com/sharepoint/v3/contenttype/forms"/>
  </ds:schemaRefs>
</ds:datastoreItem>
</file>

<file path=customXml/itemProps2.xml><?xml version="1.0" encoding="utf-8"?>
<ds:datastoreItem xmlns:ds="http://schemas.openxmlformats.org/officeDocument/2006/customXml" ds:itemID="{E4DCC205-0863-4745-8814-D79AFA91740A}">
  <ds:schemaRefs>
    <ds:schemaRef ds:uri="http://purl.org/dc/dcmitype/"/>
    <ds:schemaRef ds:uri="http://purl.org/dc/terms/"/>
    <ds:schemaRef ds:uri="30f62db9-cbc3-4e0a-b422-46969ec0f1c2"/>
    <ds:schemaRef ds:uri="http://schemas.microsoft.com/office/infopath/2007/PartnerControls"/>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65FA5105-6A42-47D3-857C-E5BABAF8C8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f62db9-cbc3-4e0a-b422-46969ec0f1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TotalTime>
  <Words>1786</Words>
  <Application>Microsoft Office PowerPoint</Application>
  <PresentationFormat>Custom</PresentationFormat>
  <Paragraphs>153</Paragraphs>
  <Slides>26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Adobe Garamond Pro</vt:lpstr>
      <vt:lpstr>Arial</vt:lpstr>
      <vt:lpstr>Calibri</vt:lpstr>
      <vt:lpstr>Calibri Light</vt:lpstr>
      <vt:lpstr>Courier New</vt:lpstr>
      <vt:lpstr>Franklin Gothic Demi</vt:lpstr>
      <vt:lpstr>Franklin Gothic Medium</vt:lpstr>
      <vt:lpstr>Helvetica</vt:lpstr>
      <vt:lpstr>Helvetica Oblique</vt:lpstr>
      <vt:lpstr>Wingdings</vt:lpstr>
      <vt:lpstr>Office Theme</vt:lpstr>
      <vt:lpstr>PowerPoint Presentation</vt:lpstr>
      <vt:lpstr>How Much Do You Know About Scams?  Introduction </vt:lpstr>
      <vt:lpstr>Objectives</vt:lpstr>
      <vt:lpstr>Scams &amp; You</vt:lpstr>
      <vt:lpstr>Why Scammers Target Seniors</vt:lpstr>
      <vt:lpstr>Grandparent Scam Case Study</vt:lpstr>
      <vt:lpstr>Initial Action Steps to Help</vt:lpstr>
      <vt:lpstr>The Usual Suspects</vt:lpstr>
      <vt:lpstr>Types of Scams</vt:lpstr>
      <vt:lpstr>Top 10 Scams Targeting Seniors</vt:lpstr>
      <vt:lpstr>Tips for Avoiding Scams</vt:lpstr>
      <vt:lpstr>Tips for Avoiding Tech Support/Internet Fraud</vt:lpstr>
      <vt:lpstr>Tips for Avoiding Funeral/Cemetery Scams</vt:lpstr>
      <vt:lpstr>Tips for Avoiding Medicare Scams</vt:lpstr>
      <vt:lpstr>Tips for Avoiding Home  Repair/Contractor Scams</vt:lpstr>
      <vt:lpstr>Tips for Avoiding Sweepstakes/Lottery Scams</vt:lpstr>
      <vt:lpstr>Tips for Avoiding Grandparent Scams</vt:lpstr>
      <vt:lpstr>Protecting Yourself &amp; Your Loved Ones</vt:lpstr>
      <vt:lpstr>Protecting Your Identity</vt:lpstr>
      <vt:lpstr>Common Ways to Steal Identity</vt:lpstr>
      <vt:lpstr>Ways to Protect Your Identity</vt:lpstr>
      <vt:lpstr>If You Suspect You’re a Victim  of Identity Theft</vt:lpstr>
      <vt:lpstr>Top 8 Ways to Protect Yourself</vt:lpstr>
      <vt:lpstr>Protect Your Loved Ones: Signs to Look For</vt:lpstr>
      <vt:lpstr>Next Steps for Victims of Financial Fraud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Oleary</dc:creator>
  <cp:lastModifiedBy>Anahita Feltz</cp:lastModifiedBy>
  <cp:revision>4</cp:revision>
  <dcterms:created xsi:type="dcterms:W3CDTF">2019-07-29T01:58:49Z</dcterms:created>
  <dcterms:modified xsi:type="dcterms:W3CDTF">2020-12-02T17:22:23Z</dcterms:modified>
</cp:coreProperties>
</file>